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86"/>
  </p:notesMasterIdLst>
  <p:sldIdLst>
    <p:sldId id="256" r:id="rId3"/>
    <p:sldId id="257" r:id="rId4"/>
    <p:sldId id="264" r:id="rId5"/>
    <p:sldId id="26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4" r:id="rId20"/>
    <p:sldId id="285" r:id="rId21"/>
    <p:sldId id="286" r:id="rId22"/>
    <p:sldId id="288" r:id="rId23"/>
    <p:sldId id="289" r:id="rId24"/>
    <p:sldId id="287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0" r:id="rId35"/>
    <p:sldId id="301" r:id="rId36"/>
    <p:sldId id="302" r:id="rId37"/>
    <p:sldId id="303" r:id="rId38"/>
    <p:sldId id="304" r:id="rId39"/>
    <p:sldId id="306" r:id="rId40"/>
    <p:sldId id="319" r:id="rId41"/>
    <p:sldId id="320" r:id="rId42"/>
    <p:sldId id="321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22" r:id="rId85"/>
  </p:sldIdLst>
  <p:sldSz cx="9906000" cy="6858000" type="A4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3500" autoAdjust="0"/>
  </p:normalViewPr>
  <p:slideViewPr>
    <p:cSldViewPr>
      <p:cViewPr varScale="1">
        <p:scale>
          <a:sx n="89" d="100"/>
          <a:sy n="89" d="100"/>
        </p:scale>
        <p:origin x="154" y="13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9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4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908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651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02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42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56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14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37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26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75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17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331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52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09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386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813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743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501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980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24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242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862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390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27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720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55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0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有关可选的时间</a:t>
            </a:r>
            <a:r>
              <a:rPr lang="en-US" altLang="zh-CN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目标阶段的日程设计。 </a:t>
            </a:r>
            <a:endParaRPr lang="zh-CN" altLang="en-US" sz="1200" b="0" i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856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820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360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007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349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34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610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373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01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37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58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5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19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1144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441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1539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52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400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44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754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466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736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47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4209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7982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1639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526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145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438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1867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54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019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0312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4625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57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6843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848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71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0339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9143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5610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1942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8309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64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5613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857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6675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67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5811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2125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93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5516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225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3001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8762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5918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74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5099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412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3775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77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6209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1067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60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8905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80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84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81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1740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82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0733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83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93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课程的目标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和预期结果，和</a:t>
            </a:r>
            <a:r>
              <a:rPr lang="en-US" altLang="zh-CN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或通过学习培养的技能。 </a:t>
            </a:r>
            <a:endParaRPr lang="zh-CN" altLang="en-US" sz="1200" b="0" i="0" baseline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10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 bright="42000" contrast="-68000"/>
          </a:blip>
          <a:srcRect/>
          <a:stretch>
            <a:fillRect l="-30000" t="-20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906" y="6053328"/>
            <a:ext cx="2436876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55748" y="6044184"/>
            <a:ext cx="73502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559050" y="4038600"/>
            <a:ext cx="701675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559050" y="6050037"/>
            <a:ext cx="72644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2550" y="6068699"/>
            <a:ext cx="222885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1/13/2018 9:31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259176" y="236541"/>
            <a:ext cx="635635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67750" y="228600"/>
            <a:ext cx="9080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1/13/2018 9:31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9300" y="609602"/>
            <a:ext cx="2228850" cy="5516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026150" cy="551656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9300" y="6248405"/>
            <a:ext cx="239395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1/13/2018 9:31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303" y="6248210"/>
            <a:ext cx="603794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604345" y="0"/>
            <a:ext cx="34671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53875" y="609600"/>
            <a:ext cx="24765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53875" y="0"/>
            <a:ext cx="24765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511000" y="134277"/>
            <a:ext cx="533400" cy="264849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702" y="228600"/>
            <a:ext cx="883285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1/13/2018 9:31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63702" y="1600200"/>
            <a:ext cx="883285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2743200"/>
            <a:ext cx="7716706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906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4033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85900" y="1600200"/>
            <a:ext cx="84201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600200"/>
            <a:ext cx="8255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1/13/2018 9:31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40335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60400" y="1589567"/>
            <a:ext cx="421005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248643" y="1589567"/>
            <a:ext cx="421005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1/13/2018 9:31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73050"/>
            <a:ext cx="883285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60400" y="2438400"/>
            <a:ext cx="421005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200650" y="2438400"/>
            <a:ext cx="421005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1/13/2018 9:31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60400" y="1752600"/>
            <a:ext cx="421005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5200650" y="1752600"/>
            <a:ext cx="421005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1/13/2018 9:31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1/13/2018 9:31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778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73050"/>
            <a:ext cx="87503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1/13/2018 9:31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59050" y="1752600"/>
            <a:ext cx="69342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702" y="1755650"/>
            <a:ext cx="1749916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550" y="5486400"/>
            <a:ext cx="79248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906" y="4572000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906" y="4663440"/>
            <a:ext cx="158496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4114" y="4654296"/>
            <a:ext cx="8231886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0" y="4648200"/>
            <a:ext cx="79248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568450" y="0"/>
            <a:ext cx="108966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769100" y="6248403"/>
            <a:ext cx="288925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1/13/2018 9:31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56845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733550" y="6248209"/>
            <a:ext cx="4953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0624" y="0"/>
            <a:ext cx="8215376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60400" y="228600"/>
            <a:ext cx="883285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63702" y="1600200"/>
            <a:ext cx="883285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04000" y="6248403"/>
            <a:ext cx="288925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1/13/2018 9:31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60402" y="6248209"/>
            <a:ext cx="5872840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906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7785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762" y="1280160"/>
            <a:ext cx="9266238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7785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1883183" y="4581128"/>
            <a:ext cx="8022817" cy="1368152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altLang="zh-CN" sz="4800" b="0" i="0" dirty="0" smtClean="0">
                <a:solidFill>
                  <a:srgbClr val="3891A7">
                    <a:lumMod val="75000"/>
                  </a:srgbClr>
                </a:solidFill>
                <a:latin typeface="Tw Cen MT"/>
                <a:ea typeface="宋体" pitchFamily="2" charset="-122"/>
              </a:rPr>
              <a:t>JAVA </a:t>
            </a:r>
            <a:r>
              <a:rPr lang="en-US" altLang="zh-CN" sz="4800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>Garbage  Collection</a:t>
            </a:r>
            <a:r>
              <a:rPr lang="zh-CN" altLang="en-US" sz="3600" b="0" i="0" dirty="0" smtClean="0">
                <a:solidFill>
                  <a:srgbClr val="3891A7">
                    <a:lumMod val="75000"/>
                  </a:srgbClr>
                </a:solidFill>
                <a:latin typeface="Tw Cen MT"/>
                <a:ea typeface="宋体" pitchFamily="2" charset="-122"/>
                <a:cs typeface="+mj-cs"/>
              </a:rPr>
              <a:t/>
            </a:r>
            <a:br>
              <a:rPr lang="zh-CN" altLang="en-US" sz="3600" b="0" i="0" dirty="0" smtClean="0">
                <a:solidFill>
                  <a:srgbClr val="3891A7">
                    <a:lumMod val="75000"/>
                  </a:srgbClr>
                </a:solidFill>
                <a:latin typeface="Tw Cen MT"/>
                <a:ea typeface="宋体" pitchFamily="2" charset="-122"/>
                <a:cs typeface="+mj-cs"/>
              </a:rPr>
            </a:br>
            <a:endParaRPr lang="zh-CN" altLang="en-US" sz="3600" b="0" i="0" dirty="0">
              <a:solidFill>
                <a:srgbClr val="3891A7">
                  <a:lumMod val="75000"/>
                </a:srgbClr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zh-CN" altLang="en-US" sz="2400" dirty="0" smtClean="0">
                <a:ea typeface="宋体" pitchFamily="2" charset="-122"/>
              </a:rPr>
              <a:t>齐炜祯 </a:t>
            </a:r>
            <a:r>
              <a:rPr lang="en-US" altLang="zh-CN" sz="2400" dirty="0" smtClean="0">
                <a:ea typeface="宋体" pitchFamily="2" charset="-122"/>
              </a:rPr>
              <a:t>PB15020761		</a:t>
            </a:r>
            <a:r>
              <a:rPr lang="zh-CN" altLang="en-US" sz="2400" dirty="0" smtClean="0">
                <a:ea typeface="宋体" pitchFamily="2" charset="-122"/>
              </a:rPr>
              <a:t>金泽文 </a:t>
            </a:r>
            <a:r>
              <a:rPr lang="en-US" altLang="zh-CN" sz="2400" dirty="0" smtClean="0">
                <a:ea typeface="宋体" pitchFamily="2" charset="-122"/>
              </a:rPr>
              <a:t>PB15111604</a:t>
            </a:r>
            <a:r>
              <a:rPr lang="zh-CN" altLang="en-US" sz="2400" b="0" i="0" dirty="0" smtClean="0">
                <a:solidFill>
                  <a:srgbClr val="FFFFFF"/>
                </a:solidFill>
                <a:ea typeface="宋体" pitchFamily="2" charset="-122"/>
              </a:rPr>
              <a:t/>
            </a:r>
            <a:br>
              <a:rPr lang="zh-CN" altLang="en-US" sz="2400" b="0" i="0" dirty="0" smtClean="0">
                <a:solidFill>
                  <a:srgbClr val="FFFFFF"/>
                </a:solidFill>
                <a:ea typeface="宋体" pitchFamily="2" charset="-122"/>
              </a:rPr>
            </a:br>
            <a:r>
              <a:rPr lang="zh-CN" altLang="en-US" sz="2400" dirty="0">
                <a:ea typeface="宋体" pitchFamily="2" charset="-122"/>
              </a:rPr>
              <a:t>黄一</a:t>
            </a:r>
            <a:r>
              <a:rPr lang="zh-CN" altLang="en-US" sz="2400" dirty="0" smtClean="0">
                <a:ea typeface="宋体" pitchFamily="2" charset="-122"/>
              </a:rPr>
              <a:t>凡</a:t>
            </a:r>
            <a:r>
              <a:rPr lang="en-US" altLang="zh-CN" sz="2400" dirty="0"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PB15111591</a:t>
            </a:r>
            <a:endParaRPr lang="zh-CN" altLang="en-US" sz="2400" b="0" i="0" dirty="0">
              <a:solidFill>
                <a:srgbClr val="FFFFFF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引用计数算法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2" y="2060848"/>
            <a:ext cx="5258256" cy="3231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9144" y="2060848"/>
            <a:ext cx="2952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让</a:t>
            </a:r>
            <a:r>
              <a:rPr lang="zh-CN" altLang="en-US" dirty="0"/>
              <a:t>所有对象事先记录下“有多少程序引用</a:t>
            </a:r>
            <a:r>
              <a:rPr lang="zh-CN" altLang="en-US" dirty="0" smtClean="0"/>
              <a:t>自己”。</a:t>
            </a:r>
            <a:r>
              <a:rPr lang="zh-CN" altLang="en-US" dirty="0"/>
              <a:t>让各对象知道自己的“人气指</a:t>
            </a:r>
            <a:br>
              <a:rPr lang="zh-CN" altLang="en-US" dirty="0"/>
            </a:br>
            <a:r>
              <a:rPr lang="zh-CN" altLang="en-US" dirty="0"/>
              <a:t>数”，从而让没有人气的对象自己消失，这就是引用计数法（</a:t>
            </a:r>
            <a:r>
              <a:rPr lang="en-US" altLang="zh-CN" dirty="0"/>
              <a:t>Reference Counting</a:t>
            </a:r>
            <a:r>
              <a:rPr lang="zh-CN" altLang="en-US" dirty="0"/>
              <a:t>），它</a:t>
            </a:r>
            <a:r>
              <a:rPr lang="zh-CN" altLang="en-US" dirty="0" smtClean="0"/>
              <a:t>是</a:t>
            </a:r>
            <a:r>
              <a:rPr lang="en-US" altLang="zh-CN" dirty="0" smtClean="0"/>
              <a:t>George </a:t>
            </a:r>
            <a:r>
              <a:rPr lang="en-US" altLang="zh-CN" dirty="0"/>
              <a:t>E. Collins </a:t>
            </a:r>
            <a:r>
              <a:rPr lang="zh-CN" altLang="en-US" dirty="0" smtClean="0"/>
              <a:t>于 </a:t>
            </a:r>
            <a:r>
              <a:rPr lang="en-US" altLang="zh-CN" dirty="0"/>
              <a:t>1960 </a:t>
            </a:r>
            <a:r>
              <a:rPr lang="zh-CN" altLang="en-US" dirty="0"/>
              <a:t>年钻研出来的。 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6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引用计数算法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5113" y="2348880"/>
            <a:ext cx="27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伪代码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63702" y="1805235"/>
            <a:ext cx="8969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计数器：</a:t>
            </a:r>
            <a:r>
              <a:rPr lang="zh-CN" altLang="en-US" sz="2000" dirty="0"/>
              <a:t>作为一个对象的属性值，在新建对象、引用对象时修改</a:t>
            </a:r>
            <a:r>
              <a:rPr lang="zh-CN" altLang="en-US" sz="2000" dirty="0" smtClean="0"/>
              <a:t>计数器的值</a:t>
            </a:r>
            <a:endParaRPr lang="zh-CN" altLang="en-US" sz="2000" dirty="0"/>
          </a:p>
          <a:p>
            <a:endParaRPr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7239378" y="2813467"/>
            <a:ext cx="203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引用</a:t>
            </a:r>
            <a:r>
              <a:rPr lang="zh-CN" altLang="en-US" dirty="0" smtClean="0"/>
              <a:t>对象，之前引用对象计数器减一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40" y="2822513"/>
            <a:ext cx="1869456" cy="11697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2815648"/>
            <a:ext cx="2809875" cy="1676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71388" y="28156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新建对象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36" y="4797152"/>
            <a:ext cx="1440160" cy="60528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205871" y="479715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计数器增量操作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040" y="4760978"/>
            <a:ext cx="1977612" cy="118830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0652" y="4754364"/>
            <a:ext cx="1728192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计数器减量操作，为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时回收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48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引用计数算法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2852936"/>
            <a:ext cx="7995845" cy="302433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47546" y="1916832"/>
            <a:ext cx="306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执行完算法的堆状态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225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引用计数算法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374" y="1916832"/>
            <a:ext cx="903617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en-US" dirty="0"/>
              <a:t>垃圾可以立刻回收，最大暂停时间短，不需要沿指针查找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sz="2000" b="1" dirty="0" smtClean="0"/>
              <a:t>缺点：</a:t>
            </a:r>
            <a:r>
              <a:rPr lang="zh-CN" altLang="en-US" dirty="0"/>
              <a:t>处理计数器增减开销过大，计数器占用空间较多，实现较为复杂，无法回收循环引用的对象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000" b="1" dirty="0" smtClean="0"/>
              <a:t>优化策略：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zh-CN" altLang="en-US" b="1" dirty="0"/>
              <a:t>延迟引用计数</a:t>
            </a:r>
            <a:r>
              <a:rPr lang="zh-CN" altLang="en-US" dirty="0"/>
              <a:t>：处理计数器增减开销过大，很大一部分原因是根引用变化频繁。为此，根引用的对象变化不改变计数器，为了防止活动对象被回收，计数器为</a:t>
            </a:r>
            <a:r>
              <a:rPr lang="en-US" altLang="zh-CN" dirty="0"/>
              <a:t>0</a:t>
            </a:r>
            <a:r>
              <a:rPr lang="zh-CN" altLang="en-US" dirty="0"/>
              <a:t>的对象暂存在一个表里，需要释放内存时，扫描该表，将其中根引用的对象计数器加一，回收剩余计数器为</a:t>
            </a:r>
            <a:r>
              <a:rPr lang="en-US" altLang="zh-CN" dirty="0"/>
              <a:t>0</a:t>
            </a:r>
            <a:r>
              <a:rPr lang="zh-CN" altLang="en-US" dirty="0"/>
              <a:t>的对象。但这毁坏了立刻回收的性质，也加大了最大暂停时间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en-US" altLang="zh-CN" b="1" dirty="0"/>
              <a:t>Sticky</a:t>
            </a:r>
            <a:r>
              <a:rPr lang="zh-CN" altLang="en-US" b="1" dirty="0"/>
              <a:t>引用计数法</a:t>
            </a:r>
            <a:r>
              <a:rPr lang="zh-CN" altLang="en-US" dirty="0"/>
              <a:t>：主要是为了解决计数器占位太多的问题。实际由很多对象刚被创建就死亡，不必留太多位给计数器，计数器溢出的对象很少（这部分对象我们不做处理）。此外，还可以将标记</a:t>
            </a:r>
            <a:r>
              <a:rPr lang="en-US" altLang="zh-CN" dirty="0"/>
              <a:t>-</a:t>
            </a:r>
            <a:r>
              <a:rPr lang="zh-CN" altLang="en-US" dirty="0"/>
              <a:t>清除算法与引用计数法结合，标记阶段对计数器进行增量操作，清除阶段回收计数器为</a:t>
            </a:r>
            <a:r>
              <a:rPr lang="en-US" altLang="zh-CN" dirty="0"/>
              <a:t>0</a:t>
            </a:r>
            <a:r>
              <a:rPr lang="zh-CN" altLang="en-US" dirty="0"/>
              <a:t>的对象。它能回收计数器溢出的对象和循环的垃圾。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9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引用计数算法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374" y="1916832"/>
            <a:ext cx="90361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优化策略：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en-US" altLang="zh-CN" b="1" dirty="0"/>
              <a:t>1</a:t>
            </a:r>
            <a:r>
              <a:rPr lang="zh-CN" altLang="en-US" b="1" dirty="0"/>
              <a:t>位引用计数法</a:t>
            </a:r>
            <a:r>
              <a:rPr lang="zh-CN" altLang="en-US" dirty="0"/>
              <a:t>：</a:t>
            </a:r>
            <a:r>
              <a:rPr lang="en-US" altLang="zh-CN" dirty="0"/>
              <a:t>Sticky</a:t>
            </a:r>
            <a:r>
              <a:rPr lang="zh-CN" altLang="en-US" dirty="0"/>
              <a:t>引用计数法的极端情况（观察发现几乎所有对象是不共有的），只留一位（可以称为标签）给计数器，计数器由指针持有。</a:t>
            </a:r>
            <a:r>
              <a:rPr lang="en-US" altLang="zh-CN" dirty="0"/>
              <a:t>0</a:t>
            </a:r>
            <a:r>
              <a:rPr lang="zh-CN" altLang="en-US" dirty="0"/>
              <a:t>代表只有</a:t>
            </a:r>
            <a:r>
              <a:rPr lang="en-US" altLang="zh-CN" dirty="0"/>
              <a:t>1</a:t>
            </a:r>
            <a:r>
              <a:rPr lang="zh-CN" altLang="en-US" dirty="0"/>
              <a:t>次引用，</a:t>
            </a:r>
            <a:r>
              <a:rPr lang="en-US" altLang="zh-CN" dirty="0"/>
              <a:t>1</a:t>
            </a:r>
            <a:r>
              <a:rPr lang="zh-CN" altLang="en-US" dirty="0"/>
              <a:t>代表有多次引用。指针操作仅有复制和删除（释放标签为</a:t>
            </a:r>
            <a:r>
              <a:rPr lang="en-US" altLang="zh-CN" dirty="0"/>
              <a:t>0</a:t>
            </a:r>
            <a:r>
              <a:rPr lang="zh-CN" altLang="en-US" dirty="0"/>
              <a:t>的指针所指的对象），这使得高速缓存不容易缺失。这种方法难点在于处理溢出的对象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部分标记</a:t>
            </a:r>
            <a:r>
              <a:rPr lang="en-US" altLang="zh-CN" b="1" dirty="0"/>
              <a:t>-</a:t>
            </a:r>
            <a:r>
              <a:rPr lang="zh-CN" altLang="en-US" b="1" dirty="0"/>
              <a:t>清除算法</a:t>
            </a:r>
            <a:r>
              <a:rPr lang="zh-CN" altLang="en-US" dirty="0"/>
              <a:t>：为了处理循环垃圾。只对有可能循环引用的垃圾使用标记</a:t>
            </a:r>
            <a:r>
              <a:rPr lang="en-US" altLang="zh-CN" dirty="0"/>
              <a:t>-</a:t>
            </a:r>
            <a:r>
              <a:rPr lang="zh-CN" altLang="en-US" dirty="0"/>
              <a:t>清除算法，其他对象使用引用计数法。对象有四种标记：绝对不是垃圾、绝对是垃圾、搜索完毕、可能是循环垃圾。通过遍历可能是循环垃圾的对象，递归访问其子对象，使其计数器减一，将最终计数器为</a:t>
            </a:r>
            <a:r>
              <a:rPr lang="en-US" altLang="zh-CN" dirty="0"/>
              <a:t>0</a:t>
            </a:r>
            <a:r>
              <a:rPr lang="zh-CN" altLang="en-US" dirty="0"/>
              <a:t>的对象（循环垃圾）回收，实现了对循环垃圾的处理。缺点在于遍历代价太高，极大延长了最大暂停时间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3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复制算法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2" y="2348880"/>
            <a:ext cx="5441426" cy="33232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65168" y="2348880"/>
            <a:ext cx="2952328" cy="259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把堆空间一分为二，每次只使用其中一个</a:t>
            </a:r>
            <a:r>
              <a:rPr lang="en-US" altLang="zh-CN" dirty="0" smtClean="0"/>
              <a:t>(From</a:t>
            </a:r>
            <a:r>
              <a:rPr lang="zh-CN" altLang="en-US" dirty="0" smtClean="0"/>
              <a:t>空间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，当它满了之后将其活动对象复制到另一空间</a:t>
            </a:r>
            <a:r>
              <a:rPr lang="en-US" altLang="zh-CN" dirty="0" smtClean="0"/>
              <a:t>(To</a:t>
            </a:r>
            <a:r>
              <a:rPr lang="zh-CN" altLang="en-US" dirty="0" smtClean="0"/>
              <a:t>空间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，不复制死对象，从而释放空间，之后使用新的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空间</a:t>
            </a:r>
            <a:r>
              <a:rPr lang="en-US" altLang="zh-CN" dirty="0" smtClean="0"/>
              <a:t>(</a:t>
            </a:r>
            <a:r>
              <a:rPr lang="zh-CN" altLang="en-US" dirty="0" smtClean="0"/>
              <a:t>原</a:t>
            </a:r>
            <a:r>
              <a:rPr lang="en-US" altLang="zh-CN" dirty="0" smtClean="0"/>
              <a:t>To</a:t>
            </a:r>
            <a:r>
              <a:rPr lang="zh-CN" altLang="en-US" dirty="0" smtClean="0"/>
              <a:t>空间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en-US" altLang="zh-CN" dirty="0"/>
              <a:t>GC</a:t>
            </a:r>
            <a:r>
              <a:rPr lang="zh-CN" altLang="en-US" dirty="0"/>
              <a:t>复制</a:t>
            </a:r>
            <a:r>
              <a:rPr lang="zh-CN" altLang="en-US" dirty="0" smtClean="0"/>
              <a:t>算法由</a:t>
            </a:r>
            <a:r>
              <a:rPr lang="en-US" altLang="zh-CN" dirty="0" smtClean="0"/>
              <a:t>1969 </a:t>
            </a:r>
            <a:r>
              <a:rPr lang="en-US" altLang="zh-CN" dirty="0"/>
              <a:t>Robert R. </a:t>
            </a:r>
            <a:r>
              <a:rPr lang="en-US" altLang="zh-CN" dirty="0" err="1"/>
              <a:t>Fenichel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Jerome C. </a:t>
            </a:r>
            <a:r>
              <a:rPr lang="en-US" altLang="zh-CN" dirty="0" smtClean="0"/>
              <a:t>Yochelson</a:t>
            </a:r>
            <a:r>
              <a:rPr lang="zh-CN" altLang="en-US" dirty="0" smtClean="0"/>
              <a:t>提出。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81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复制算法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6536" y="162880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复制算法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76536" y="221502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伪代码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16796" y="2692618"/>
            <a:ext cx="169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</a:t>
            </a:r>
            <a:r>
              <a:rPr lang="zh-CN" altLang="en-US" dirty="0"/>
              <a:t>根</a:t>
            </a:r>
            <a:r>
              <a:rPr lang="zh-CN" altLang="en-US" dirty="0" smtClean="0"/>
              <a:t>节点可达的所有</a:t>
            </a:r>
            <a:r>
              <a:rPr lang="en-US" altLang="zh-CN" dirty="0"/>
              <a:t>F</a:t>
            </a:r>
            <a:r>
              <a:rPr lang="en-US" altLang="zh-CN" dirty="0" smtClean="0"/>
              <a:t>rom</a:t>
            </a:r>
            <a:r>
              <a:rPr lang="zh-CN" altLang="en-US" dirty="0" smtClean="0"/>
              <a:t>空间的活动对象复制到</a:t>
            </a:r>
            <a:r>
              <a:rPr lang="en-US" altLang="zh-CN" dirty="0"/>
              <a:t>T</a:t>
            </a:r>
            <a:r>
              <a:rPr lang="en-US" altLang="zh-CN" dirty="0" smtClean="0"/>
              <a:t>o</a:t>
            </a:r>
            <a:r>
              <a:rPr lang="zh-CN" altLang="en-US" dirty="0" smtClean="0"/>
              <a:t>空间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8" y="2692618"/>
            <a:ext cx="2232248" cy="15198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63" y="2692618"/>
            <a:ext cx="2700300" cy="206351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40663" y="2692618"/>
            <a:ext cx="169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将作为参数给出的对象复制，再递归复制其子对象 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14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复制算法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6" y="2204864"/>
            <a:ext cx="4717189" cy="17756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45088" y="4365104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复制完成后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749071" y="2238154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初始状态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2" y="4365104"/>
            <a:ext cx="4717189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复制算法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7423" y="1700808"/>
            <a:ext cx="90361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en-US" dirty="0"/>
              <a:t>吞吐量</a:t>
            </a:r>
            <a:r>
              <a:rPr lang="zh-CN" altLang="en-US" dirty="0" smtClean="0"/>
              <a:t>优秀</a:t>
            </a:r>
            <a:r>
              <a:rPr lang="zh-CN" altLang="en-US" dirty="0"/>
              <a:t>，</a:t>
            </a:r>
            <a:r>
              <a:rPr lang="zh-CN" altLang="en-US" dirty="0" smtClean="0"/>
              <a:t>可以</a:t>
            </a:r>
            <a:r>
              <a:rPr lang="zh-CN" altLang="en-US" dirty="0"/>
              <a:t>实现高速</a:t>
            </a:r>
            <a:r>
              <a:rPr lang="zh-CN" altLang="en-US" dirty="0" smtClean="0"/>
              <a:t>分配</a:t>
            </a:r>
            <a:r>
              <a:rPr lang="zh-CN" altLang="en-US" dirty="0"/>
              <a:t>，</a:t>
            </a:r>
            <a:r>
              <a:rPr lang="zh-CN" altLang="en-US" dirty="0" smtClean="0"/>
              <a:t>不</a:t>
            </a:r>
            <a:r>
              <a:rPr lang="zh-CN" altLang="en-US" dirty="0"/>
              <a:t>需要空闲区域</a:t>
            </a:r>
            <a:r>
              <a:rPr lang="zh-CN" altLang="en-US" dirty="0" smtClean="0"/>
              <a:t>链表</a:t>
            </a:r>
            <a:r>
              <a:rPr lang="zh-CN" altLang="en-US" dirty="0"/>
              <a:t>，</a:t>
            </a:r>
            <a:r>
              <a:rPr lang="zh-CN" altLang="en-US" dirty="0" smtClean="0"/>
              <a:t>不会</a:t>
            </a:r>
            <a:r>
              <a:rPr lang="zh-CN" altLang="en-US" dirty="0"/>
              <a:t>发生碎片</a:t>
            </a:r>
            <a:r>
              <a:rPr lang="zh-CN" altLang="en-US" dirty="0" smtClean="0"/>
              <a:t>化</a:t>
            </a:r>
            <a:r>
              <a:rPr lang="zh-CN" altLang="en-US" dirty="0"/>
              <a:t>，</a:t>
            </a:r>
            <a:r>
              <a:rPr lang="zh-CN" altLang="en-US" dirty="0" smtClean="0"/>
              <a:t>与</a:t>
            </a:r>
            <a:r>
              <a:rPr lang="zh-CN" altLang="en-US" dirty="0"/>
              <a:t>缓存兼容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sz="2000" b="1" dirty="0" smtClean="0"/>
              <a:t>缺点：</a:t>
            </a:r>
            <a:r>
              <a:rPr lang="zh-CN" altLang="en-US" dirty="0"/>
              <a:t>堆的使用效率</a:t>
            </a:r>
            <a:r>
              <a:rPr lang="zh-CN" altLang="en-US" dirty="0" smtClean="0"/>
              <a:t>低下，不</a:t>
            </a:r>
            <a:r>
              <a:rPr lang="zh-CN" altLang="en-US" dirty="0"/>
              <a:t>兼容保守式</a:t>
            </a:r>
            <a:r>
              <a:rPr lang="en-US" altLang="zh-CN" dirty="0" smtClean="0"/>
              <a:t>GC</a:t>
            </a:r>
            <a:r>
              <a:rPr lang="zh-CN" altLang="en-US" dirty="0" smtClean="0"/>
              <a:t>，必须</a:t>
            </a:r>
            <a:r>
              <a:rPr lang="zh-CN" altLang="en-US" dirty="0"/>
              <a:t>要移动对象重写</a:t>
            </a:r>
            <a:r>
              <a:rPr lang="zh-CN" altLang="en-US" dirty="0" smtClean="0"/>
              <a:t>指针</a:t>
            </a:r>
            <a:r>
              <a:rPr lang="zh-CN" altLang="en-US" dirty="0"/>
              <a:t>，</a:t>
            </a:r>
            <a:r>
              <a:rPr lang="zh-CN" altLang="en-US" dirty="0" smtClean="0"/>
              <a:t>递归</a:t>
            </a:r>
            <a:r>
              <a:rPr lang="zh-CN" altLang="en-US" dirty="0"/>
              <a:t>调用函数会导致额外负担非常大。</a:t>
            </a:r>
          </a:p>
          <a:p>
            <a:endParaRPr lang="en-US" altLang="zh-CN" dirty="0"/>
          </a:p>
          <a:p>
            <a:r>
              <a:rPr lang="zh-CN" altLang="en-US" sz="2000" b="1" dirty="0"/>
              <a:t>优化策略：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b="1" dirty="0"/>
              <a:t>复制算法递归调用</a:t>
            </a:r>
            <a:r>
              <a:rPr lang="zh-CN" altLang="en-US" b="1" dirty="0" smtClean="0"/>
              <a:t>：</a:t>
            </a:r>
            <a:r>
              <a:rPr lang="en-US" altLang="zh-CN" dirty="0" smtClean="0"/>
              <a:t>Cheney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GC</a:t>
            </a:r>
            <a:r>
              <a:rPr lang="zh-CN" altLang="en-US" dirty="0" smtClean="0"/>
              <a:t>复制算法。使用</a:t>
            </a:r>
            <a:r>
              <a:rPr lang="zh-CN" altLang="en-US" dirty="0"/>
              <a:t>广度有限搜索来进行</a:t>
            </a:r>
            <a:r>
              <a:rPr lang="en-US" altLang="zh-CN" dirty="0"/>
              <a:t>GC</a:t>
            </a:r>
            <a:r>
              <a:rPr lang="zh-CN" altLang="en-US" dirty="0"/>
              <a:t>复制算法，解决了递归调用的</a:t>
            </a:r>
            <a:r>
              <a:rPr lang="zh-CN" altLang="en-US" dirty="0" smtClean="0"/>
              <a:t>问题的缺点。</a:t>
            </a:r>
            <a:r>
              <a:rPr lang="zh-CN" altLang="en-US" dirty="0"/>
              <a:t>把</a:t>
            </a:r>
            <a:r>
              <a:rPr lang="en-US" altLang="zh-CN" dirty="0"/>
              <a:t>scan</a:t>
            </a:r>
            <a:r>
              <a:rPr lang="zh-CN" altLang="en-US" dirty="0"/>
              <a:t>和</a:t>
            </a:r>
            <a:r>
              <a:rPr lang="en-US" altLang="zh-CN" dirty="0"/>
              <a:t>$free</a:t>
            </a:r>
            <a:r>
              <a:rPr lang="zh-CN" altLang="en-US" dirty="0"/>
              <a:t>之间的堆变成了队列，从而不构建队列而完成了</a:t>
            </a:r>
            <a:r>
              <a:rPr lang="en-US" altLang="zh-CN" dirty="0"/>
              <a:t>FIFO</a:t>
            </a:r>
            <a:r>
              <a:rPr lang="zh-CN" altLang="en-US" dirty="0"/>
              <a:t>的广度有限搜索，省去了用于搜索的内存空间。而且解决了</a:t>
            </a:r>
            <a:r>
              <a:rPr lang="en-US" altLang="zh-CN" dirty="0"/>
              <a:t>F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</a:t>
            </a:r>
            <a:r>
              <a:rPr lang="en-US" altLang="zh-CN" dirty="0"/>
              <a:t>GC</a:t>
            </a:r>
            <a:r>
              <a:rPr lang="zh-CN" altLang="en-US" dirty="0"/>
              <a:t>复制算法的递归问题</a:t>
            </a:r>
            <a:r>
              <a:rPr lang="zh-CN" altLang="en-US" dirty="0" smtClean="0"/>
              <a:t>。但也有缺点，</a:t>
            </a:r>
            <a:r>
              <a:rPr lang="zh-CN" altLang="en-US" dirty="0"/>
              <a:t>广度有限搜索导致在</a:t>
            </a:r>
            <a:r>
              <a:rPr lang="en-US" altLang="zh-CN" dirty="0"/>
              <a:t>To</a:t>
            </a:r>
            <a:r>
              <a:rPr lang="zh-CN" altLang="en-US" dirty="0"/>
              <a:t>空间中，相邻的对象是兄弟关系而不是父子关系，这样与</a:t>
            </a:r>
            <a:r>
              <a:rPr lang="en-US" altLang="zh-CN" dirty="0"/>
              <a:t>cache</a:t>
            </a:r>
            <a:r>
              <a:rPr lang="zh-CN" altLang="en-US" dirty="0"/>
              <a:t>缓存不</a:t>
            </a:r>
            <a:r>
              <a:rPr lang="zh-CN" altLang="en-US" dirty="0" smtClean="0"/>
              <a:t>兼容。处理</a:t>
            </a:r>
            <a:r>
              <a:rPr lang="zh-CN" altLang="en-US" dirty="0"/>
              <a:t>一个</a:t>
            </a:r>
            <a:r>
              <a:rPr lang="en-US" altLang="zh-CN" dirty="0" err="1" smtClean="0"/>
              <a:t>obj</a:t>
            </a:r>
            <a:r>
              <a:rPr lang="zh-CN" altLang="en-US" dirty="0" smtClean="0"/>
              <a:t>时，继续</a:t>
            </a:r>
            <a:r>
              <a:rPr lang="zh-CN" altLang="en-US" dirty="0"/>
              <a:t>访问</a:t>
            </a:r>
            <a:r>
              <a:rPr lang="en-US" altLang="zh-CN" dirty="0" err="1"/>
              <a:t>obj.child</a:t>
            </a:r>
            <a:r>
              <a:rPr lang="zh-CN" altLang="en-US" dirty="0"/>
              <a:t>的</a:t>
            </a:r>
            <a:r>
              <a:rPr lang="zh-CN" altLang="en-US" dirty="0" smtClean="0"/>
              <a:t>可能性非常大。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8586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复制算法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0375" y="2204864"/>
            <a:ext cx="903617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优化</a:t>
            </a:r>
            <a:r>
              <a:rPr lang="zh-CN" altLang="en-US" sz="2000" b="1" dirty="0"/>
              <a:t>策略：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b="1" dirty="0"/>
              <a:t>对</a:t>
            </a:r>
            <a:r>
              <a:rPr lang="en-US" altLang="zh-CN" b="1" dirty="0"/>
              <a:t>cache</a:t>
            </a:r>
            <a:r>
              <a:rPr lang="zh-CN" altLang="en-US" b="1" dirty="0"/>
              <a:t>缓存不兼容</a:t>
            </a:r>
            <a:r>
              <a:rPr lang="zh-CN" altLang="en-US" b="1" dirty="0" smtClean="0"/>
              <a:t>：</a:t>
            </a:r>
            <a:r>
              <a:rPr lang="zh-CN" altLang="en-US" dirty="0"/>
              <a:t>近似深度有限</a:t>
            </a:r>
            <a:r>
              <a:rPr lang="zh-CN" altLang="en-US" dirty="0" smtClean="0"/>
              <a:t>搜索。</a:t>
            </a:r>
            <a:r>
              <a:rPr lang="zh-CN" altLang="en-US" dirty="0"/>
              <a:t>这个算法采取的不是完整的广度优先算法，而是在</a:t>
            </a:r>
            <a:r>
              <a:rPr lang="en-US" altLang="zh-CN" dirty="0"/>
              <a:t>cache</a:t>
            </a:r>
            <a:r>
              <a:rPr lang="zh-CN" altLang="en-US" dirty="0"/>
              <a:t>中每个</a:t>
            </a:r>
            <a:r>
              <a:rPr lang="en-US" altLang="zh-CN" dirty="0"/>
              <a:t>page</a:t>
            </a:r>
            <a:r>
              <a:rPr lang="zh-CN" altLang="en-US" dirty="0"/>
              <a:t>上分别进行广度有限搜索。这里利用了广度有限搜索的性质，搜索一开始把有引用关系的对象安排在同一个页面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 smtClean="0"/>
              <a:t>堆的使用效率低下：</a:t>
            </a:r>
            <a:r>
              <a:rPr lang="zh-CN" altLang="en-US" dirty="0"/>
              <a:t>多空间复制</a:t>
            </a:r>
            <a:r>
              <a:rPr lang="zh-CN" altLang="en-US" dirty="0" smtClean="0"/>
              <a:t>算法。把</a:t>
            </a:r>
            <a:r>
              <a:rPr lang="zh-CN" altLang="en-US" dirty="0"/>
              <a:t>堆分成</a:t>
            </a:r>
            <a:r>
              <a:rPr lang="en-US" altLang="zh-CN" dirty="0"/>
              <a:t>N</a:t>
            </a:r>
            <a:r>
              <a:rPr lang="zh-CN" altLang="en-US" dirty="0"/>
              <a:t>块，只把其中的一块当作</a:t>
            </a:r>
            <a:r>
              <a:rPr lang="en-US" altLang="zh-CN" dirty="0"/>
              <a:t>To</a:t>
            </a:r>
            <a:r>
              <a:rPr lang="zh-CN" altLang="en-US" dirty="0"/>
              <a:t>区域</a:t>
            </a:r>
            <a:r>
              <a:rPr lang="zh-CN" altLang="en-US" dirty="0" smtClean="0"/>
              <a:t>，对</a:t>
            </a:r>
            <a:r>
              <a:rPr lang="zh-CN" altLang="en-US" dirty="0"/>
              <a:t>其中两块当作</a:t>
            </a:r>
            <a:r>
              <a:rPr lang="en-US" altLang="zh-CN" dirty="0"/>
              <a:t>From</a:t>
            </a:r>
            <a:r>
              <a:rPr lang="zh-CN" altLang="en-US" dirty="0"/>
              <a:t>和</a:t>
            </a:r>
            <a:r>
              <a:rPr lang="en-US" altLang="zh-CN" dirty="0"/>
              <a:t>To</a:t>
            </a:r>
            <a:r>
              <a:rPr lang="zh-CN" altLang="en-US" dirty="0"/>
              <a:t>，进行</a:t>
            </a:r>
            <a:r>
              <a:rPr lang="en-US" altLang="zh-CN" dirty="0"/>
              <a:t>GC</a:t>
            </a:r>
            <a:r>
              <a:rPr lang="zh-CN" altLang="en-US" dirty="0"/>
              <a:t>复制算法，剩下的</a:t>
            </a:r>
            <a:r>
              <a:rPr lang="en-US" altLang="zh-CN" dirty="0"/>
              <a:t>N-2</a:t>
            </a:r>
            <a:r>
              <a:rPr lang="zh-CN" altLang="en-US" dirty="0"/>
              <a:t>块进行标记</a:t>
            </a:r>
            <a:r>
              <a:rPr lang="en-US" altLang="zh-CN" dirty="0"/>
              <a:t>-</a:t>
            </a:r>
            <a:r>
              <a:rPr lang="zh-CN" altLang="en-US" dirty="0"/>
              <a:t>清除算法。然后把</a:t>
            </a:r>
            <a:r>
              <a:rPr lang="en-US" altLang="zh-CN" dirty="0"/>
              <a:t>From</a:t>
            </a:r>
            <a:r>
              <a:rPr lang="zh-CN" altLang="en-US" dirty="0"/>
              <a:t>和</a:t>
            </a:r>
            <a:r>
              <a:rPr lang="en-US" altLang="zh-CN" dirty="0"/>
              <a:t>To</a:t>
            </a:r>
            <a:r>
              <a:rPr lang="zh-CN" altLang="en-US" dirty="0"/>
              <a:t>向后挪。把这两种算法结合起来来用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0402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What we have done ?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12.14-12.23</a:t>
            </a:r>
          </a:p>
          <a:p>
            <a:r>
              <a:rPr lang="zh-CN" altLang="en-US" sz="2000" dirty="0" smtClean="0"/>
              <a:t>调研</a:t>
            </a:r>
            <a:r>
              <a:rPr lang="en-US" altLang="zh-CN" sz="2000" dirty="0" smtClean="0"/>
              <a:t>GC</a:t>
            </a:r>
            <a:r>
              <a:rPr lang="zh-CN" altLang="en-US" sz="2000" dirty="0" smtClean="0"/>
              <a:t>算法（齐炜祯、黄一凡）</a:t>
            </a:r>
            <a:endParaRPr lang="en-US" altLang="zh-CN" sz="2000" dirty="0" smtClean="0"/>
          </a:p>
          <a:p>
            <a:r>
              <a:rPr lang="zh-CN" altLang="en-US" sz="2000" dirty="0" smtClean="0"/>
              <a:t>调研</a:t>
            </a:r>
            <a:r>
              <a:rPr lang="en-US" altLang="zh-CN" sz="2000" dirty="0" smtClean="0"/>
              <a:t>JVM</a:t>
            </a:r>
            <a:r>
              <a:rPr lang="zh-CN" altLang="en-US" sz="2000" dirty="0" smtClean="0"/>
              <a:t>中</a:t>
            </a:r>
            <a:r>
              <a:rPr lang="en-US" altLang="zh-CN" sz="2000" dirty="0" smtClean="0"/>
              <a:t>GC</a:t>
            </a:r>
            <a:r>
              <a:rPr lang="zh-CN" altLang="en-US" sz="2000" dirty="0" smtClean="0"/>
              <a:t>算法的使用（金泽文）</a:t>
            </a:r>
            <a:endParaRPr lang="en-US" altLang="zh-CN" sz="2000" dirty="0" smtClean="0"/>
          </a:p>
          <a:p>
            <a:r>
              <a:rPr lang="zh-CN" altLang="en-US" sz="2000" dirty="0" smtClean="0"/>
              <a:t>讨论</a:t>
            </a:r>
            <a:r>
              <a:rPr lang="zh-CN" altLang="en-US" sz="2000" dirty="0"/>
              <a:t>时</a:t>
            </a:r>
            <a:r>
              <a:rPr lang="zh-CN" altLang="en-US" sz="2000" dirty="0" smtClean="0"/>
              <a:t>长：</a:t>
            </a:r>
            <a:r>
              <a:rPr lang="en-US" altLang="zh-CN" sz="2000" dirty="0" smtClean="0"/>
              <a:t>70min+</a:t>
            </a:r>
            <a:endParaRPr lang="zh-CN" altLang="en-US" sz="20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12.24-1.3</a:t>
            </a:r>
          </a:p>
          <a:p>
            <a:r>
              <a:rPr lang="zh-CN" altLang="en-US" sz="2000" dirty="0"/>
              <a:t>探究最新的</a:t>
            </a:r>
            <a:r>
              <a:rPr lang="en-US" altLang="zh-CN" sz="2000" dirty="0"/>
              <a:t>GC</a:t>
            </a:r>
            <a:r>
              <a:rPr lang="zh-CN" altLang="en-US" sz="2000" dirty="0"/>
              <a:t>算法和为</a:t>
            </a:r>
            <a:r>
              <a:rPr lang="en-US" altLang="zh-CN" sz="2000" dirty="0"/>
              <a:t>C</a:t>
            </a:r>
            <a:r>
              <a:rPr lang="zh-CN" altLang="en-US" sz="2000" dirty="0"/>
              <a:t>语言实现</a:t>
            </a:r>
            <a:r>
              <a:rPr lang="en-US" altLang="zh-CN" sz="2000" dirty="0"/>
              <a:t>GC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可能性</a:t>
            </a:r>
            <a:r>
              <a:rPr lang="zh-CN" altLang="en-US" sz="2000" dirty="0" smtClean="0"/>
              <a:t>（</a:t>
            </a:r>
            <a:r>
              <a:rPr lang="zh-CN" altLang="en-US" sz="2000" dirty="0" smtClean="0"/>
              <a:t>齐炜祯）</a:t>
            </a:r>
            <a:endParaRPr lang="en-US" altLang="zh-CN" sz="2000" dirty="0" smtClean="0"/>
          </a:p>
          <a:p>
            <a:r>
              <a:rPr lang="zh-CN" altLang="en-US" sz="2000" dirty="0" smtClean="0"/>
              <a:t>调研</a:t>
            </a:r>
            <a:r>
              <a:rPr lang="en-US" altLang="zh-CN" sz="2000" dirty="0" smtClean="0"/>
              <a:t>JVM</a:t>
            </a:r>
            <a:r>
              <a:rPr lang="zh-CN" altLang="en-US" sz="2000" dirty="0" smtClean="0"/>
              <a:t>中不同</a:t>
            </a:r>
            <a:r>
              <a:rPr lang="en-US" altLang="zh-CN" sz="2000" dirty="0" smtClean="0"/>
              <a:t>GC Collector</a:t>
            </a:r>
            <a:r>
              <a:rPr lang="zh-CN" altLang="en-US" sz="2000" dirty="0" smtClean="0"/>
              <a:t>（黄一凡）</a:t>
            </a:r>
            <a:endParaRPr lang="en-US" altLang="zh-CN" sz="2000" dirty="0" smtClean="0"/>
          </a:p>
          <a:p>
            <a:r>
              <a:rPr lang="zh-CN" altLang="en-US" sz="2000" dirty="0" smtClean="0"/>
              <a:t>进一步调研</a:t>
            </a:r>
            <a:r>
              <a:rPr lang="en-US" altLang="zh-CN" sz="2000" dirty="0"/>
              <a:t>HotSpot-jdk9</a:t>
            </a:r>
            <a:r>
              <a:rPr lang="zh-CN" altLang="en-US" sz="2000" dirty="0" smtClean="0"/>
              <a:t>中</a:t>
            </a:r>
            <a:r>
              <a:rPr lang="en-US" altLang="zh-CN" sz="2000" dirty="0" smtClean="0"/>
              <a:t>GC</a:t>
            </a:r>
            <a:r>
              <a:rPr lang="zh-CN" altLang="en-US" sz="2000" dirty="0" smtClean="0"/>
              <a:t>机制细节（金泽文）</a:t>
            </a:r>
            <a:endParaRPr lang="en-US" altLang="zh-CN" sz="2000" dirty="0" smtClean="0"/>
          </a:p>
          <a:p>
            <a:r>
              <a:rPr lang="zh-CN" altLang="en-US" sz="2000" dirty="0"/>
              <a:t>讨论时</a:t>
            </a:r>
            <a:r>
              <a:rPr lang="zh-CN" altLang="en-US" sz="2000" dirty="0" smtClean="0"/>
              <a:t>长：</a:t>
            </a:r>
            <a:r>
              <a:rPr lang="en-US" altLang="zh-CN" sz="2000" dirty="0" smtClean="0"/>
              <a:t>75min+</a:t>
            </a:r>
            <a:endParaRPr lang="zh-CN" altLang="en-US" sz="2000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660400" y="4437112"/>
            <a:ext cx="8109024" cy="29195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1.3-1.13</a:t>
            </a:r>
          </a:p>
          <a:p>
            <a:r>
              <a:rPr lang="zh-CN" altLang="en-US" sz="2000" dirty="0" smtClean="0"/>
              <a:t>详细分析</a:t>
            </a:r>
            <a:r>
              <a:rPr lang="en-US" altLang="zh-CN" sz="2000" dirty="0" smtClean="0"/>
              <a:t>GC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开源项目，尝试用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实现</a:t>
            </a:r>
            <a:r>
              <a:rPr lang="en-US" altLang="zh-CN" sz="2000" dirty="0" smtClean="0"/>
              <a:t>GC Collector</a:t>
            </a:r>
            <a:r>
              <a:rPr lang="zh-CN" altLang="en-US" sz="2000" dirty="0" smtClean="0"/>
              <a:t>（齐炜祯）</a:t>
            </a:r>
            <a:endParaRPr lang="en-US" altLang="zh-CN" sz="2000" dirty="0" smtClean="0"/>
          </a:p>
          <a:p>
            <a:r>
              <a:rPr lang="zh-CN" altLang="en-US" sz="2000" dirty="0" smtClean="0"/>
              <a:t>调研</a:t>
            </a:r>
            <a:r>
              <a:rPr lang="en-US" altLang="zh-CN" sz="2000" dirty="0" smtClean="0"/>
              <a:t>Java9 GC</a:t>
            </a:r>
            <a:r>
              <a:rPr lang="zh-CN" altLang="en-US" sz="2000" dirty="0" smtClean="0"/>
              <a:t>新特性，</a:t>
            </a:r>
            <a:r>
              <a:rPr lang="zh-CN" altLang="en-US" sz="2000" dirty="0" smtClean="0"/>
              <a:t>完善之前工作，准备</a:t>
            </a:r>
            <a:r>
              <a:rPr lang="en-US" altLang="zh-CN" sz="2000" dirty="0" smtClean="0"/>
              <a:t>PPT</a:t>
            </a:r>
            <a:r>
              <a:rPr lang="zh-CN" altLang="en-US" sz="2000" dirty="0" smtClean="0"/>
              <a:t>（黄一凡）</a:t>
            </a:r>
            <a:endParaRPr lang="en-US" altLang="zh-CN" sz="2000" dirty="0" smtClean="0"/>
          </a:p>
          <a:p>
            <a:r>
              <a:rPr lang="zh-CN" altLang="en-US" sz="2000" dirty="0"/>
              <a:t>分析</a:t>
            </a:r>
            <a:r>
              <a:rPr lang="en-US" altLang="zh-CN" sz="2000" dirty="0" smtClean="0"/>
              <a:t>HotSpot-jdk9</a:t>
            </a:r>
            <a:r>
              <a:rPr lang="zh-CN" altLang="en-US" sz="2000" dirty="0"/>
              <a:t>的</a:t>
            </a:r>
            <a:r>
              <a:rPr lang="en-US" altLang="zh-CN" sz="2000" dirty="0"/>
              <a:t>GC</a:t>
            </a:r>
            <a:r>
              <a:rPr lang="zh-CN" altLang="en-US" sz="2000" dirty="0" smtClean="0"/>
              <a:t>源码（金泽文）</a:t>
            </a:r>
            <a:endParaRPr lang="en-US" altLang="zh-CN" sz="2000" dirty="0" smtClean="0"/>
          </a:p>
          <a:p>
            <a:r>
              <a:rPr lang="zh-CN" altLang="en-US" sz="2000" dirty="0" smtClean="0"/>
              <a:t>讨论时长：</a:t>
            </a:r>
            <a:r>
              <a:rPr lang="en-US" altLang="zh-CN" sz="2000" dirty="0" smtClean="0"/>
              <a:t>70min+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压缩算法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54080" y="2327678"/>
            <a:ext cx="303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是</a:t>
            </a:r>
            <a:r>
              <a:rPr lang="en-US" altLang="zh-CN" dirty="0"/>
              <a:t>GC </a:t>
            </a:r>
            <a:r>
              <a:rPr lang="zh-CN" altLang="en-US" dirty="0"/>
              <a:t>标记 </a:t>
            </a:r>
            <a:r>
              <a:rPr lang="en-US" altLang="zh-CN" dirty="0"/>
              <a:t>- </a:t>
            </a:r>
            <a:r>
              <a:rPr lang="zh-CN" altLang="en-US" dirty="0" smtClean="0"/>
              <a:t>清除算法</a:t>
            </a:r>
            <a:r>
              <a:rPr lang="zh-CN" altLang="en-US" dirty="0"/>
              <a:t>与 </a:t>
            </a:r>
            <a:r>
              <a:rPr lang="en-US" altLang="zh-CN" dirty="0"/>
              <a:t>GC </a:t>
            </a:r>
            <a:r>
              <a:rPr lang="zh-CN" altLang="en-US" dirty="0"/>
              <a:t>复制</a:t>
            </a:r>
            <a:r>
              <a:rPr lang="zh-CN" altLang="en-US" dirty="0" smtClean="0"/>
              <a:t>算法</a:t>
            </a:r>
            <a:r>
              <a:rPr lang="zh-CN" altLang="en-US" dirty="0"/>
              <a:t>相结合</a:t>
            </a:r>
            <a:r>
              <a:rPr lang="zh-CN" altLang="en-US" dirty="0" smtClean="0"/>
              <a:t>的</a:t>
            </a:r>
            <a:r>
              <a:rPr lang="zh-CN" altLang="en-US" dirty="0"/>
              <a:t>产</a:t>
            </a:r>
            <a:r>
              <a:rPr lang="zh-CN" altLang="en-US" dirty="0" smtClean="0"/>
              <a:t>物。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2" y="2345658"/>
            <a:ext cx="5542678" cy="30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标记</a:t>
            </a: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-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压缩算法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6536" y="169923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 Lisp2</a:t>
            </a:r>
            <a:r>
              <a:rPr lang="zh-CN" altLang="en-US" sz="2400" b="1" dirty="0"/>
              <a:t>算法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6536" y="2958568"/>
            <a:ext cx="329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伪代码</a:t>
            </a:r>
            <a:r>
              <a:rPr lang="zh-CN" altLang="en-US" dirty="0" smtClean="0"/>
              <a:t>（标记部分与之前一样）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76536" y="2160896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把堆进行压缩，把所有活的对象</a:t>
            </a:r>
            <a:r>
              <a:rPr lang="zh-CN" altLang="en-US" dirty="0" smtClean="0"/>
              <a:t>都放</a:t>
            </a:r>
            <a:r>
              <a:rPr lang="zh-CN" altLang="en-US" dirty="0"/>
              <a:t>在堆的一边，空闲的内存空间拼接在一起在堆的另</a:t>
            </a:r>
            <a:r>
              <a:rPr lang="zh-CN" altLang="en-US" dirty="0" smtClean="0"/>
              <a:t>一端。过程</a:t>
            </a:r>
            <a:r>
              <a:rPr lang="zh-CN" altLang="en-US" dirty="0"/>
              <a:t>分为三步，需要扫描整个堆空间三</a:t>
            </a:r>
            <a:r>
              <a:rPr lang="zh-CN" altLang="en-US" dirty="0" smtClean="0"/>
              <a:t>次。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90" y="3378986"/>
            <a:ext cx="1734449" cy="10010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85248" y="337898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第一步。扫描完成后，把活对象的</a:t>
            </a:r>
            <a:r>
              <a:rPr lang="en-US" altLang="zh-CN" dirty="0" smtClean="0"/>
              <a:t>forwarding</a:t>
            </a:r>
            <a:r>
              <a:rPr lang="zh-CN" altLang="en-US" dirty="0" smtClean="0"/>
              <a:t>指向压缩后那个对象应该在的位置。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686" y="3378986"/>
            <a:ext cx="4000847" cy="142506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82490" y="4451432"/>
            <a:ext cx="173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压缩主体函数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130" y="4976053"/>
            <a:ext cx="4442845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压缩算法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2" y="2348880"/>
            <a:ext cx="4361306" cy="203723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3702" y="1774293"/>
            <a:ext cx="329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伪代码</a:t>
            </a:r>
            <a:r>
              <a:rPr lang="zh-CN" altLang="en-US" dirty="0" smtClean="0"/>
              <a:t>（标记部分与之前一样）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25008" y="234517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第二步：更新</a:t>
            </a:r>
            <a:r>
              <a:rPr lang="zh-CN" altLang="en-US" dirty="0"/>
              <a:t>各个对象的</a:t>
            </a:r>
            <a:r>
              <a:rPr lang="zh-CN" altLang="en-US" dirty="0" smtClean="0"/>
              <a:t>指针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809" y="3025913"/>
            <a:ext cx="4183743" cy="1348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51" y="4591372"/>
            <a:ext cx="4375857" cy="19560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25008" y="4567943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第三步：再次遍历整个堆，把</a:t>
            </a:r>
            <a:r>
              <a:rPr lang="zh-CN" altLang="en-US" dirty="0"/>
              <a:t>活的对象移动到</a:t>
            </a:r>
            <a:r>
              <a:rPr lang="en-US" altLang="zh-CN" dirty="0"/>
              <a:t>forwarding</a:t>
            </a:r>
            <a:r>
              <a:rPr lang="zh-CN" altLang="en-US" dirty="0"/>
              <a:t>的该在的位置。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727" y="5162775"/>
            <a:ext cx="4129825" cy="15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9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压缩算法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0446" y="1844824"/>
            <a:ext cx="903617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en-US" dirty="0"/>
              <a:t>堆利用率</a:t>
            </a:r>
            <a:r>
              <a:rPr lang="zh-CN" altLang="en-US" dirty="0" smtClean="0"/>
              <a:t>高，不会</a:t>
            </a:r>
            <a:r>
              <a:rPr lang="zh-CN" altLang="en-US" dirty="0"/>
              <a:t>产生碎片</a:t>
            </a:r>
            <a:r>
              <a:rPr lang="zh-CN" altLang="en-US" dirty="0" smtClean="0"/>
              <a:t>化。</a:t>
            </a:r>
            <a:endParaRPr lang="en-US" altLang="zh-CN" dirty="0" smtClean="0"/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sz="2000" b="1" dirty="0" smtClean="0"/>
              <a:t>缺点：</a:t>
            </a:r>
            <a:r>
              <a:rPr lang="zh-CN" altLang="en-US" dirty="0"/>
              <a:t>花费时间太长。需要扫描整个堆三遍。因此吞吐量很低。 需要给每一个对象补充额外的一个域</a:t>
            </a:r>
            <a:r>
              <a:rPr lang="en-US" altLang="zh-CN" dirty="0"/>
              <a:t>forwarding</a:t>
            </a:r>
            <a:r>
              <a:rPr lang="zh-CN" altLang="en-US" dirty="0"/>
              <a:t>来记录移动后的位置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b="1" dirty="0" smtClean="0"/>
              <a:t>优化策略：</a:t>
            </a:r>
            <a:endParaRPr lang="en-US" altLang="zh-CN" sz="2000" b="1" dirty="0" smtClean="0"/>
          </a:p>
          <a:p>
            <a:endParaRPr lang="en-US" altLang="zh-CN" b="1" dirty="0"/>
          </a:p>
          <a:p>
            <a:r>
              <a:rPr lang="en-US" altLang="zh-CN" b="1" dirty="0" smtClean="0"/>
              <a:t>Saunders </a:t>
            </a:r>
            <a:r>
              <a:rPr lang="zh-CN" altLang="en-US" b="1" dirty="0"/>
              <a:t>的</a:t>
            </a:r>
            <a:r>
              <a:rPr lang="en-US" altLang="zh-CN" b="1" dirty="0"/>
              <a:t>Two-</a:t>
            </a:r>
            <a:r>
              <a:rPr lang="en-US" altLang="zh-CN" b="1" dirty="0" err="1"/>
              <a:t>FInger</a:t>
            </a:r>
            <a:r>
              <a:rPr lang="zh-CN" altLang="en-US" b="1" dirty="0"/>
              <a:t>压缩</a:t>
            </a:r>
            <a:r>
              <a:rPr lang="zh-CN" altLang="en-US" b="1" dirty="0" smtClean="0"/>
              <a:t>算法：</a:t>
            </a:r>
            <a:r>
              <a:rPr lang="zh-CN" altLang="en-US" dirty="0" smtClean="0"/>
              <a:t>算法要求堆中所有单元大小一致。可以解决吞吐量</a:t>
            </a:r>
            <a:r>
              <a:rPr lang="zh-CN" altLang="en-US" dirty="0"/>
              <a:t>小，以及需要始终保存每个活对象的</a:t>
            </a:r>
            <a:r>
              <a:rPr lang="en-US" altLang="zh-CN" dirty="0"/>
              <a:t>Forwarding</a:t>
            </a:r>
            <a:r>
              <a:rPr lang="zh-CN" altLang="en-US" dirty="0"/>
              <a:t>域的</a:t>
            </a:r>
            <a:r>
              <a:rPr lang="zh-CN" altLang="en-US" dirty="0" smtClean="0"/>
              <a:t>问题。</a:t>
            </a:r>
            <a:r>
              <a:rPr lang="zh-CN" altLang="en-US" dirty="0"/>
              <a:t>因为对象的大小都一样了，所以只遍历两遍堆。第一遍移动，把活对象搬到前面的空闲块。第二遍更改指针，指向现在的新的对象的位置</a:t>
            </a:r>
            <a:r>
              <a:rPr lang="zh-CN" altLang="en-US" dirty="0" smtClean="0"/>
              <a:t>。这有一些缺陷：搬运</a:t>
            </a:r>
            <a:r>
              <a:rPr lang="zh-CN" altLang="en-US" dirty="0"/>
              <a:t>的过程中没有考虑过引用的父子关系，这样，对</a:t>
            </a:r>
            <a:r>
              <a:rPr lang="en-US" altLang="zh-CN" dirty="0"/>
              <a:t>cache</a:t>
            </a:r>
            <a:r>
              <a:rPr lang="zh-CN" altLang="en-US" dirty="0"/>
              <a:t>缓存就不适合</a:t>
            </a:r>
            <a:r>
              <a:rPr lang="zh-CN" altLang="en-US" dirty="0" smtClean="0"/>
              <a:t>。此外，前提</a:t>
            </a:r>
            <a:r>
              <a:rPr lang="zh-CN" altLang="en-US" dirty="0"/>
              <a:t>限制条件太严格</a:t>
            </a:r>
            <a:r>
              <a:rPr lang="zh-CN" altLang="en-US" dirty="0" smtClean="0"/>
              <a:t>，但是</a:t>
            </a:r>
            <a:r>
              <a:rPr lang="zh-CN" altLang="en-US" dirty="0"/>
              <a:t>在</a:t>
            </a:r>
            <a:r>
              <a:rPr lang="en-US" altLang="zh-CN" dirty="0" err="1"/>
              <a:t>BiBOP</a:t>
            </a:r>
            <a:r>
              <a:rPr lang="zh-CN" altLang="en-US" dirty="0"/>
              <a:t>的前提下可以解决。</a:t>
            </a:r>
          </a:p>
          <a:p>
            <a:endParaRPr lang="zh-CN" altLang="en-US" dirty="0"/>
          </a:p>
          <a:p>
            <a:endParaRPr lang="en-US" altLang="zh-CN" dirty="0" smtClean="0"/>
          </a:p>
          <a:p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3694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压缩算法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0375" y="1772817"/>
            <a:ext cx="92451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优化策略：</a:t>
            </a:r>
            <a:endParaRPr lang="en-US" altLang="zh-CN" sz="2000" b="1" dirty="0" smtClean="0"/>
          </a:p>
          <a:p>
            <a:endParaRPr lang="en-US" altLang="zh-CN" b="1" dirty="0"/>
          </a:p>
          <a:p>
            <a:r>
              <a:rPr lang="en-US" altLang="zh-CN" b="1" dirty="0"/>
              <a:t>B.K. Haddon</a:t>
            </a:r>
            <a:r>
              <a:rPr lang="zh-CN" altLang="en-US" b="1" dirty="0"/>
              <a:t>和</a:t>
            </a:r>
            <a:r>
              <a:rPr lang="en-US" altLang="zh-CN" b="1" dirty="0"/>
              <a:t>W.M. Waite</a:t>
            </a:r>
            <a:r>
              <a:rPr lang="zh-CN" altLang="en-US" b="1" dirty="0"/>
              <a:t>的表格</a:t>
            </a:r>
            <a:r>
              <a:rPr lang="zh-CN" altLang="en-US" b="1" dirty="0" smtClean="0"/>
              <a:t>算法：</a:t>
            </a:r>
            <a:r>
              <a:rPr lang="zh-CN" altLang="en-US" dirty="0"/>
              <a:t>表格算法利用空闲的块来记录所需要的信息，并在</a:t>
            </a:r>
            <a:r>
              <a:rPr lang="en-US" altLang="zh-CN" dirty="0"/>
              <a:t>GC</a:t>
            </a:r>
            <a:r>
              <a:rPr lang="zh-CN" altLang="en-US" dirty="0"/>
              <a:t>之后放弃这些块，从而不需要额外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forwarding</a:t>
            </a:r>
            <a:r>
              <a:rPr lang="zh-CN" altLang="en-US" dirty="0" smtClean="0"/>
              <a:t>域</a:t>
            </a:r>
            <a:r>
              <a:rPr lang="zh-CN" altLang="en-US" dirty="0"/>
              <a:t>，而且保存了对象之间的引用关系</a:t>
            </a:r>
            <a:r>
              <a:rPr lang="zh-CN" altLang="en-US" dirty="0" smtClean="0"/>
              <a:t>。对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友好，但</a:t>
            </a:r>
            <a:r>
              <a:rPr lang="zh-CN" altLang="en-US" dirty="0"/>
              <a:t>维持间隙表格需要很高的代价。</a:t>
            </a:r>
          </a:p>
          <a:p>
            <a:endParaRPr lang="en-US" altLang="zh-CN" dirty="0" smtClean="0"/>
          </a:p>
          <a:p>
            <a:endParaRPr lang="en-US" altLang="zh-CN" sz="2000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6" y="3683352"/>
            <a:ext cx="3779497" cy="1911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981" y="3314020"/>
            <a:ext cx="103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伪代码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71981" y="5588556"/>
            <a:ext cx="3868028" cy="119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</a:t>
            </a:r>
            <a:r>
              <a:rPr lang="en-US" altLang="zh-CN" dirty="0" err="1" smtClean="0"/>
              <a:t>mov_obj</a:t>
            </a:r>
            <a:r>
              <a:rPr lang="zh-CN" altLang="en-US" dirty="0" smtClean="0"/>
              <a:t>函数稍作修改。</a:t>
            </a:r>
            <a:r>
              <a:rPr lang="zh-CN" altLang="en-US" dirty="0"/>
              <a:t>这里不是</a:t>
            </a:r>
            <a:r>
              <a:rPr lang="zh-CN" altLang="en-US" dirty="0" smtClean="0"/>
              <a:t>分别移动</a:t>
            </a:r>
            <a:r>
              <a:rPr lang="zh-CN" altLang="en-US" dirty="0"/>
              <a:t>各个对象，而是移动连续的活动对象群。 </a:t>
            </a:r>
            <a:br>
              <a:rPr lang="zh-CN" altLang="en-US" dirty="0"/>
            </a:b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520953" y="5412056"/>
            <a:ext cx="5180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adjust_ptr</a:t>
            </a:r>
            <a:r>
              <a:rPr lang="zh-CN" altLang="en-US" dirty="0" smtClean="0"/>
              <a:t>函数不再使用</a:t>
            </a:r>
            <a:r>
              <a:rPr lang="en-US" altLang="zh-CN" dirty="0" smtClean="0"/>
              <a:t>forwarding</a:t>
            </a:r>
            <a:r>
              <a:rPr lang="zh-CN" altLang="en-US" dirty="0" smtClean="0"/>
              <a:t>域，而使用</a:t>
            </a:r>
            <a:r>
              <a:rPr lang="en-US" altLang="zh-CN" dirty="0" err="1" smtClean="0"/>
              <a:t>new_address</a:t>
            </a:r>
            <a:r>
              <a:rPr lang="zh-CN" altLang="en-US" dirty="0" smtClean="0"/>
              <a:t>函数。</a:t>
            </a:r>
            <a:r>
              <a:rPr lang="zh-CN" altLang="en-US" dirty="0"/>
              <a:t>函数会返回参数 </a:t>
            </a:r>
            <a:r>
              <a:rPr lang="en-US" altLang="zh-CN" dirty="0" err="1"/>
              <a:t>obj</a:t>
            </a:r>
            <a:r>
              <a:rPr lang="en-US" altLang="zh-CN" dirty="0"/>
              <a:t> </a:t>
            </a:r>
            <a:r>
              <a:rPr lang="zh-CN" altLang="en-US" dirty="0"/>
              <a:t>移动后的地址，在</a:t>
            </a:r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行的</a:t>
            </a:r>
            <a:r>
              <a:rPr lang="en-US" altLang="zh-CN" dirty="0" err="1" smtClean="0"/>
              <a:t>new_bt_entry</a:t>
            </a:r>
            <a:r>
              <a:rPr lang="zh-CN" altLang="en-US" dirty="0" smtClean="0"/>
              <a:t>函数</a:t>
            </a:r>
            <a:r>
              <a:rPr lang="zh-CN" altLang="en-US" dirty="0"/>
              <a:t>中生成</a:t>
            </a:r>
            <a:r>
              <a:rPr lang="zh-CN" altLang="en-US" dirty="0" smtClean="0"/>
              <a:t>虚拟间隙</a:t>
            </a:r>
            <a:r>
              <a:rPr lang="zh-CN" altLang="en-US" dirty="0"/>
              <a:t>表格</a:t>
            </a:r>
            <a:r>
              <a:rPr lang="zh-CN" altLang="en-US" dirty="0" smtClean="0"/>
              <a:t>入口。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952" y="3683352"/>
            <a:ext cx="5180105" cy="12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压缩算法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0375" y="1772817"/>
            <a:ext cx="92451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优化策略：</a:t>
            </a:r>
            <a:endParaRPr lang="en-US" altLang="zh-CN" sz="2000" b="1" dirty="0" smtClean="0"/>
          </a:p>
          <a:p>
            <a:endParaRPr lang="en-US" altLang="zh-CN" b="1" dirty="0"/>
          </a:p>
          <a:p>
            <a:r>
              <a:rPr lang="en-US" altLang="zh-CN" b="1" dirty="0"/>
              <a:t>B.K. Haddon</a:t>
            </a:r>
            <a:r>
              <a:rPr lang="zh-CN" altLang="en-US" b="1" dirty="0"/>
              <a:t>和</a:t>
            </a:r>
            <a:r>
              <a:rPr lang="en-US" altLang="zh-CN" b="1" dirty="0"/>
              <a:t>W.M. Waite</a:t>
            </a:r>
            <a:r>
              <a:rPr lang="zh-CN" altLang="en-US" b="1" dirty="0"/>
              <a:t>的表格</a:t>
            </a:r>
            <a:r>
              <a:rPr lang="zh-CN" altLang="en-US" b="1" dirty="0" smtClean="0"/>
              <a:t>算法：</a:t>
            </a:r>
            <a:r>
              <a:rPr lang="zh-CN" altLang="en-US" dirty="0"/>
              <a:t>表格算法利用空闲的块来记录所需要的信息，并在</a:t>
            </a:r>
            <a:r>
              <a:rPr lang="en-US" altLang="zh-CN" dirty="0"/>
              <a:t>GC</a:t>
            </a:r>
            <a:r>
              <a:rPr lang="zh-CN" altLang="en-US" dirty="0"/>
              <a:t>之后放弃这些块，从而不需要额外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forwarding</a:t>
            </a:r>
            <a:r>
              <a:rPr lang="zh-CN" altLang="en-US" dirty="0" smtClean="0"/>
              <a:t>域</a:t>
            </a:r>
            <a:r>
              <a:rPr lang="zh-CN" altLang="en-US" dirty="0"/>
              <a:t>，而且保存了对象之间的引用关系</a:t>
            </a:r>
            <a:r>
              <a:rPr lang="zh-CN" altLang="en-US" dirty="0" smtClean="0"/>
              <a:t>。对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友好，但</a:t>
            </a:r>
            <a:r>
              <a:rPr lang="zh-CN" altLang="en-US" dirty="0"/>
              <a:t>维持间隙表格需要很高的代价。</a:t>
            </a:r>
          </a:p>
          <a:p>
            <a:endParaRPr lang="en-US" altLang="zh-CN" dirty="0" smtClean="0"/>
          </a:p>
          <a:p>
            <a:endParaRPr lang="en-US" altLang="zh-CN" sz="2000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6" y="3683352"/>
            <a:ext cx="3779497" cy="1911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981" y="3314020"/>
            <a:ext cx="103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伪代码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71981" y="5588556"/>
            <a:ext cx="3868028" cy="119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</a:t>
            </a:r>
            <a:r>
              <a:rPr lang="en-US" altLang="zh-CN" dirty="0" err="1" smtClean="0"/>
              <a:t>mov_obj</a:t>
            </a:r>
            <a:r>
              <a:rPr lang="zh-CN" altLang="en-US" dirty="0" smtClean="0"/>
              <a:t>函数稍作修改。</a:t>
            </a:r>
            <a:r>
              <a:rPr lang="zh-CN" altLang="en-US" dirty="0"/>
              <a:t>这里不是</a:t>
            </a:r>
            <a:r>
              <a:rPr lang="zh-CN" altLang="en-US" dirty="0" smtClean="0"/>
              <a:t>分别移动</a:t>
            </a:r>
            <a:r>
              <a:rPr lang="zh-CN" altLang="en-US" dirty="0"/>
              <a:t>各个对象，而是移动连续的活动对象群。 </a:t>
            </a:r>
            <a:br>
              <a:rPr lang="zh-CN" altLang="en-US" dirty="0"/>
            </a:b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520953" y="5412056"/>
            <a:ext cx="5180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adjust_ptr</a:t>
            </a:r>
            <a:r>
              <a:rPr lang="zh-CN" altLang="en-US" dirty="0" smtClean="0"/>
              <a:t>函数不再使用</a:t>
            </a:r>
            <a:r>
              <a:rPr lang="en-US" altLang="zh-CN" dirty="0" smtClean="0"/>
              <a:t>forwarding</a:t>
            </a:r>
            <a:r>
              <a:rPr lang="zh-CN" altLang="en-US" dirty="0" smtClean="0"/>
              <a:t>域，而使用</a:t>
            </a:r>
            <a:r>
              <a:rPr lang="en-US" altLang="zh-CN" dirty="0" err="1" smtClean="0"/>
              <a:t>new_address</a:t>
            </a:r>
            <a:r>
              <a:rPr lang="zh-CN" altLang="en-US" dirty="0" smtClean="0"/>
              <a:t>函数。</a:t>
            </a:r>
            <a:r>
              <a:rPr lang="zh-CN" altLang="en-US" dirty="0"/>
              <a:t>函数会返回参数 </a:t>
            </a:r>
            <a:r>
              <a:rPr lang="en-US" altLang="zh-CN" dirty="0" err="1"/>
              <a:t>obj</a:t>
            </a:r>
            <a:r>
              <a:rPr lang="en-US" altLang="zh-CN" dirty="0"/>
              <a:t> </a:t>
            </a:r>
            <a:r>
              <a:rPr lang="zh-CN" altLang="en-US" dirty="0"/>
              <a:t>移动后的地址，在</a:t>
            </a:r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行的</a:t>
            </a:r>
            <a:r>
              <a:rPr lang="en-US" altLang="zh-CN" dirty="0" err="1" smtClean="0"/>
              <a:t>new_bt_entry</a:t>
            </a:r>
            <a:r>
              <a:rPr lang="zh-CN" altLang="en-US" dirty="0" smtClean="0"/>
              <a:t>函数</a:t>
            </a:r>
            <a:r>
              <a:rPr lang="zh-CN" altLang="en-US" dirty="0"/>
              <a:t>中生成</a:t>
            </a:r>
            <a:r>
              <a:rPr lang="zh-CN" altLang="en-US" dirty="0" smtClean="0"/>
              <a:t>虚拟间隙</a:t>
            </a:r>
            <a:r>
              <a:rPr lang="zh-CN" altLang="en-US" dirty="0"/>
              <a:t>表格</a:t>
            </a:r>
            <a:r>
              <a:rPr lang="zh-CN" altLang="en-US" dirty="0" smtClean="0"/>
              <a:t>入口。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952" y="3683352"/>
            <a:ext cx="5180105" cy="12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分代垃圾回收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1" y="2132856"/>
            <a:ext cx="5303987" cy="338437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65168" y="2132856"/>
            <a:ext cx="27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大部分对象生成后马上变成垃圾，据此特点，给对象引入年龄的概念，对不同代使用不同</a:t>
            </a:r>
            <a:r>
              <a:rPr lang="en-US" altLang="zh-CN" dirty="0"/>
              <a:t>GC</a:t>
            </a:r>
            <a:r>
              <a:rPr lang="zh-CN" altLang="en-US" dirty="0" smtClean="0"/>
              <a:t>算法。本</a:t>
            </a:r>
            <a:r>
              <a:rPr lang="zh-CN" altLang="en-US" dirty="0"/>
              <a:t>算法不能单独执行，需要和标记</a:t>
            </a:r>
            <a:r>
              <a:rPr lang="en-US" altLang="zh-CN" dirty="0"/>
              <a:t>-</a:t>
            </a:r>
            <a:r>
              <a:rPr lang="zh-CN" altLang="en-US" dirty="0"/>
              <a:t>清除等基本算法一起使用。</a:t>
            </a:r>
            <a:br>
              <a:rPr lang="zh-CN" altLang="en-US" dirty="0"/>
            </a:b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4447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分代垃圾回收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7948" y="1682466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 </a:t>
            </a:r>
            <a:r>
              <a:rPr lang="en-US" altLang="zh-CN" sz="2400" b="1" dirty="0" err="1"/>
              <a:t>Ungar</a:t>
            </a:r>
            <a:r>
              <a:rPr lang="zh-CN" altLang="en-US" sz="2400" b="1" dirty="0"/>
              <a:t>的垃圾回收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2888151"/>
            <a:ext cx="2969508" cy="16512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9869" y="244001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堆的结构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48544" y="4731010"/>
            <a:ext cx="2969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生成空间满后，执行新生代</a:t>
            </a:r>
            <a:r>
              <a:rPr lang="en-US" altLang="zh-CN" dirty="0"/>
              <a:t>GC</a:t>
            </a:r>
            <a:r>
              <a:rPr lang="zh-CN" altLang="en-US" dirty="0"/>
              <a:t>算法，将生成空间和幸存空间（仅一个被使用）中的活动对象复制到另一个幸存空间中。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97016" y="2440011"/>
            <a:ext cx="145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对象</a:t>
            </a:r>
            <a:r>
              <a:rPr lang="zh-CN" altLang="en-US" b="1" dirty="0" smtClean="0"/>
              <a:t>的结构</a:t>
            </a:r>
            <a:endParaRPr lang="zh-CN" altLang="en-US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32" y="2888151"/>
            <a:ext cx="2870211" cy="165123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128696" y="4708865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对象头部需要记录一些信息，除对象类型和种类之外，还包括年龄</a:t>
            </a:r>
            <a:r>
              <a:rPr lang="en-US" altLang="zh-CN" dirty="0"/>
              <a:t>(</a:t>
            </a:r>
            <a:r>
              <a:rPr lang="en-US" altLang="zh-CN" dirty="0" smtClean="0"/>
              <a:t>age)</a:t>
            </a:r>
            <a:r>
              <a:rPr lang="zh-CN" altLang="en-US" dirty="0" smtClean="0"/>
              <a:t>、复制</a:t>
            </a:r>
            <a:r>
              <a:rPr lang="zh-CN" altLang="en-US" dirty="0"/>
              <a:t>完毕的</a:t>
            </a:r>
            <a:r>
              <a:rPr lang="zh-CN" altLang="en-US" dirty="0" smtClean="0"/>
              <a:t>标</a:t>
            </a:r>
            <a:r>
              <a:rPr lang="en-US" altLang="zh-CN" dirty="0" smtClean="0"/>
              <a:t>(forwarded)</a:t>
            </a:r>
            <a:r>
              <a:rPr lang="zh-CN" altLang="en-US" dirty="0" smtClean="0"/>
              <a:t>、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向</a:t>
            </a:r>
            <a:r>
              <a:rPr lang="zh-CN" altLang="en-US" dirty="0"/>
              <a:t>记录集记录完毕</a:t>
            </a:r>
            <a:r>
              <a:rPr lang="zh-CN" altLang="en-US" dirty="0" smtClean="0"/>
              <a:t>的标志</a:t>
            </a:r>
            <a:r>
              <a:rPr lang="en-US" altLang="zh-CN" dirty="0"/>
              <a:t>(</a:t>
            </a:r>
            <a:r>
              <a:rPr lang="en-US" altLang="zh-CN" dirty="0" smtClean="0"/>
              <a:t>remembered</a:t>
            </a:r>
            <a:r>
              <a:rPr lang="en-US" altLang="zh-CN" dirty="0"/>
              <a:t>)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7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分代垃圾回收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18" y="2778459"/>
            <a:ext cx="3010161" cy="38408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6536" y="234554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回收过程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63702" y="1736208"/>
            <a:ext cx="428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 </a:t>
            </a:r>
            <a:r>
              <a:rPr lang="zh-CN" altLang="en-US" sz="2400" b="1" dirty="0" smtClean="0"/>
              <a:t>新生代</a:t>
            </a:r>
            <a:r>
              <a:rPr lang="en-US" altLang="zh-CN" sz="2400" b="1" dirty="0" smtClean="0"/>
              <a:t>GC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GC</a:t>
            </a:r>
            <a:r>
              <a:rPr lang="zh-CN" altLang="en-US" sz="2400" b="1" dirty="0" smtClean="0"/>
              <a:t>的重点）</a:t>
            </a:r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957602" y="2778459"/>
            <a:ext cx="5948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GC</a:t>
            </a:r>
            <a:r>
              <a:rPr lang="zh-CN" altLang="en-US" dirty="0" smtClean="0"/>
              <a:t>复制算法。</a:t>
            </a:r>
            <a:r>
              <a:rPr lang="zh-CN" altLang="en-US" dirty="0"/>
              <a:t>只有从一定次数的新生代 </a:t>
            </a:r>
            <a:r>
              <a:rPr lang="en-US" altLang="zh-CN" dirty="0"/>
              <a:t>GC </a:t>
            </a:r>
            <a:r>
              <a:rPr lang="zh-CN" altLang="en-US" dirty="0"/>
              <a:t>中存活下来的对象才会得到</a:t>
            </a:r>
            <a:r>
              <a:rPr lang="zh-CN" altLang="en-US" dirty="0" smtClean="0"/>
              <a:t>晋升。</a:t>
            </a:r>
            <a:r>
              <a:rPr lang="zh-CN" altLang="en-US" dirty="0"/>
              <a:t>检查老年代对象对新生对象的引用会降低效率，我们引入记录集（通常是数组的形式）来记录这种引用。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24" y="4438942"/>
            <a:ext cx="3375953" cy="134885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81544" y="4069610"/>
            <a:ext cx="90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记录集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489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分代垃圾回收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3897" y="1635457"/>
            <a:ext cx="428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伪代码</a:t>
            </a:r>
            <a:endParaRPr lang="zh-CN" altLang="en-US" sz="20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47" y="2099067"/>
            <a:ext cx="4525901" cy="688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7" y="2787447"/>
            <a:ext cx="4525901" cy="636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529064" y="2099067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当不在记录集的老年代对象对新生代对象发出引用，将其写入到记录集中。改写标志位。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48" y="3543118"/>
            <a:ext cx="2725700" cy="233528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513498" y="3543118"/>
            <a:ext cx="1477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额外检查年龄。年龄满了晋升到老年代空间，否则复制到幸存空间。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266" y="3545597"/>
            <a:ext cx="2049958" cy="11049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266" y="4630228"/>
            <a:ext cx="2049958" cy="15570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969224" y="3543118"/>
            <a:ext cx="2160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将对象晋升到老年代空间。老年代空间满了执行老年</a:t>
            </a:r>
            <a:r>
              <a:rPr lang="en-US" altLang="zh-CN" dirty="0" smtClean="0"/>
              <a:t>GC</a:t>
            </a:r>
            <a:r>
              <a:rPr lang="zh-CN" altLang="en-US" dirty="0" smtClean="0"/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64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What’s JVM GC ?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pic>
        <p:nvPicPr>
          <p:cNvPr id="1030" name="Picture 6" descr="https://timgsa.baidu.com/timg?image&amp;quality=80&amp;size=b9999_10000&amp;sec=1515833410761&amp;di=d5fbca1c0727a1bc320a19a32d808aea&amp;imgtype=0&amp;src=http%3A%2F%2Ff.hiphotos.baidu.com%2Fzhidao%2Fwh%253D450%252C600%2Fsign%3D85f24c20ab18972ba36f08ced3fd57bf%2F2cf5e0fe9925bc31098471ac5edf8db1cb13702c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669888"/>
            <a:ext cx="2074576" cy="243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3"/>
          <p:cNvSpPr txBox="1">
            <a:spLocks/>
          </p:cNvSpPr>
          <p:nvPr/>
        </p:nvSpPr>
        <p:spPr>
          <a:xfrm>
            <a:off x="3080792" y="1700808"/>
            <a:ext cx="6192688" cy="1152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GC(Garbage </a:t>
            </a:r>
            <a:r>
              <a:rPr lang="en-US" altLang="zh-CN" dirty="0"/>
              <a:t>Collection)</a:t>
            </a:r>
            <a:r>
              <a:rPr lang="zh-CN" altLang="en-US" dirty="0"/>
              <a:t>是动态内存分配的一种策略，用于回收无用内存。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34" name="Picture 10" descr="https://ss3.bdstatic.com/70cFv8Sh_Q1YnxGkpoWK1HF6hhy/it/u=3603602313,3570861874&amp;fm=27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6" y="3068960"/>
            <a:ext cx="4680520" cy="30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分代垃圾回收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3897" y="1635457"/>
            <a:ext cx="428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伪代码</a:t>
            </a:r>
            <a:endParaRPr lang="zh-CN" altLang="en-US" sz="2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84" y="2173448"/>
            <a:ext cx="4435224" cy="28729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20" y="4493712"/>
            <a:ext cx="2819644" cy="12967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20" y="2173448"/>
            <a:ext cx="2819644" cy="232430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50532" y="5184318"/>
            <a:ext cx="115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执行过程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1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分代垃圾回收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2038" y="1700808"/>
            <a:ext cx="428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老年代</a:t>
            </a:r>
            <a:r>
              <a:rPr lang="en-US" altLang="zh-CN" sz="2000" b="1" dirty="0" smtClean="0"/>
              <a:t>GC</a:t>
            </a:r>
            <a:r>
              <a:rPr lang="zh-CN" altLang="en-US" sz="2000" b="1" dirty="0" smtClean="0"/>
              <a:t>直接采用之前</a:t>
            </a:r>
            <a:r>
              <a:rPr lang="en-US" altLang="zh-CN" sz="2000" b="1" dirty="0" smtClean="0"/>
              <a:t>GC</a:t>
            </a:r>
            <a:r>
              <a:rPr lang="zh-CN" altLang="en-US" sz="2000" b="1" dirty="0" smtClean="0"/>
              <a:t>算法。</a:t>
            </a:r>
            <a:endParaRPr lang="zh-CN" altLang="en-US" sz="20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62038" y="2204864"/>
            <a:ext cx="903617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en-US" dirty="0"/>
              <a:t>花费时间较长的老年</a:t>
            </a:r>
            <a:r>
              <a:rPr lang="en-US" altLang="zh-CN" dirty="0"/>
              <a:t>GC</a:t>
            </a:r>
            <a:r>
              <a:rPr lang="zh-CN" altLang="en-US" dirty="0"/>
              <a:t>算法执行少，新生代</a:t>
            </a:r>
            <a:r>
              <a:rPr lang="en-US" altLang="zh-CN" dirty="0"/>
              <a:t>GC</a:t>
            </a:r>
            <a:r>
              <a:rPr lang="zh-CN" altLang="en-US" dirty="0"/>
              <a:t>算法只面向刚生成的对象，提高了效率，吞吐量得到</a:t>
            </a:r>
            <a:r>
              <a:rPr lang="zh-CN" altLang="en-US" dirty="0" smtClean="0"/>
              <a:t>改善。</a:t>
            </a:r>
            <a:endParaRPr lang="en-US" altLang="zh-CN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sz="2000" b="1" dirty="0" smtClean="0"/>
              <a:t>缺点：</a:t>
            </a:r>
            <a:r>
              <a:rPr lang="zh-CN" altLang="en-US" dirty="0" smtClean="0"/>
              <a:t>不是</a:t>
            </a:r>
            <a:r>
              <a:rPr lang="zh-CN" altLang="en-US" dirty="0"/>
              <a:t>所有程序都符合该规律，对这些程序，分代回收算法只会起到</a:t>
            </a:r>
            <a:r>
              <a:rPr lang="zh-CN" altLang="en-US" dirty="0" smtClean="0"/>
              <a:t>反作用。引用对象过多时可能溢出。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b="1" dirty="0" smtClean="0"/>
              <a:t>优化策略：</a:t>
            </a:r>
            <a:endParaRPr lang="en-US" altLang="zh-CN" sz="2000" b="1" dirty="0" smtClean="0"/>
          </a:p>
          <a:p>
            <a:endParaRPr lang="en-US" altLang="zh-CN" sz="2000" b="1" dirty="0"/>
          </a:p>
          <a:p>
            <a:r>
              <a:rPr lang="zh-CN" altLang="en-US" b="1" dirty="0" smtClean="0"/>
              <a:t>代之间的</a:t>
            </a:r>
            <a:r>
              <a:rPr lang="zh-CN" altLang="en-US" b="1" dirty="0"/>
              <a:t>引用：</a:t>
            </a:r>
            <a:r>
              <a:rPr lang="zh-CN" altLang="en-US" dirty="0"/>
              <a:t>也可以利用卡片标记的方式</a:t>
            </a:r>
            <a:r>
              <a:rPr lang="en-US" altLang="zh-CN" dirty="0"/>
              <a:t>——</a:t>
            </a:r>
            <a:r>
              <a:rPr lang="zh-CN" altLang="en-US" dirty="0"/>
              <a:t>将老年代空间等大分割，为每个空间设置标志位进行管理，空间有老年代对象引用新生代对象时，设置标志位。特别的，部分</a:t>
            </a:r>
            <a:r>
              <a:rPr lang="en-US" altLang="zh-CN" dirty="0"/>
              <a:t>OS</a:t>
            </a:r>
            <a:r>
              <a:rPr lang="zh-CN" altLang="en-US" dirty="0"/>
              <a:t>利用页面管理内存，将空间切割成页面大小，可以借助</a:t>
            </a:r>
            <a:r>
              <a:rPr lang="en-US" altLang="zh-CN" dirty="0"/>
              <a:t>OS</a:t>
            </a:r>
            <a:r>
              <a:rPr lang="zh-CN" altLang="en-US" dirty="0"/>
              <a:t>管理标志位。</a:t>
            </a:r>
            <a:endParaRPr lang="en-US" altLang="zh-CN" sz="2000" b="1" dirty="0"/>
          </a:p>
          <a:p>
            <a:endParaRPr lang="en-US" altLang="zh-CN" sz="2000" b="1" dirty="0" smtClean="0"/>
          </a:p>
          <a:p>
            <a:r>
              <a:rPr lang="zh-CN" altLang="en-US" b="1" dirty="0" smtClean="0"/>
              <a:t>代的划分：</a:t>
            </a:r>
            <a:r>
              <a:rPr lang="zh-CN" altLang="en-US" dirty="0"/>
              <a:t>实际上可以划分更多代。通常划分</a:t>
            </a:r>
            <a:r>
              <a:rPr lang="en-US" altLang="zh-CN" dirty="0"/>
              <a:t>2~3</a:t>
            </a:r>
            <a:r>
              <a:rPr lang="zh-CN" altLang="en-US" dirty="0"/>
              <a:t>代效果最好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b="1" dirty="0"/>
          </a:p>
          <a:p>
            <a:r>
              <a:rPr lang="zh-CN" altLang="en-US" b="1" dirty="0" smtClean="0"/>
              <a:t>其他的分代垃圾回收算法：列车垃圾回收等。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6208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增量式垃圾回收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2" y="2060848"/>
            <a:ext cx="5945482" cy="32870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7216" y="2060848"/>
            <a:ext cx="2376264" cy="2088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增量式垃圾回收（</a:t>
            </a:r>
            <a:r>
              <a:rPr lang="en-US" altLang="zh-CN" dirty="0"/>
              <a:t>Incremental GC</a:t>
            </a:r>
            <a:r>
              <a:rPr lang="zh-CN" altLang="en-US" dirty="0"/>
              <a:t>）是一种通过逐渐推进垃圾回收来控制 </a:t>
            </a:r>
            <a:r>
              <a:rPr lang="en-US" altLang="zh-CN" dirty="0" err="1"/>
              <a:t>mutator</a:t>
            </a:r>
            <a:r>
              <a:rPr lang="en-US" altLang="zh-CN" dirty="0"/>
              <a:t> </a:t>
            </a:r>
            <a:r>
              <a:rPr lang="zh-CN" altLang="en-US" dirty="0" smtClean="0"/>
              <a:t>最大</a:t>
            </a:r>
            <a:r>
              <a:rPr lang="zh-CN" altLang="en-US" dirty="0"/>
              <a:t>暂停时间的方法。 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89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增量式垃圾回收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4386" y="1916832"/>
            <a:ext cx="2828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Dijkstra</a:t>
            </a:r>
            <a:r>
              <a:rPr lang="zh-CN" altLang="en-US" sz="2000" b="1" dirty="0"/>
              <a:t>的三色标记算法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3702" y="2385720"/>
            <a:ext cx="5976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GC</a:t>
            </a:r>
            <a:r>
              <a:rPr lang="zh-CN" altLang="en-US" dirty="0" smtClean="0"/>
              <a:t>中可以</a:t>
            </a:r>
            <a:r>
              <a:rPr lang="zh-CN" altLang="en-US" dirty="0"/>
              <a:t>把一个对象有没有</a:t>
            </a:r>
            <a:r>
              <a:rPr lang="en-US" altLang="zh-CN" dirty="0"/>
              <a:t>GC</a:t>
            </a:r>
            <a:r>
              <a:rPr lang="zh-CN" altLang="en-US" dirty="0"/>
              <a:t>处理过使用颜色标记</a:t>
            </a:r>
            <a:r>
              <a:rPr lang="zh-CN" altLang="en-US" dirty="0" smtClean="0"/>
              <a:t>。这个可以</a:t>
            </a:r>
            <a:r>
              <a:rPr lang="zh-CN" altLang="en-US" dirty="0"/>
              <a:t>适用所有的搜索型</a:t>
            </a:r>
            <a:r>
              <a:rPr lang="en-US" altLang="zh-CN" dirty="0"/>
              <a:t>GC</a:t>
            </a:r>
            <a:r>
              <a:rPr lang="zh-CN" altLang="en-US" dirty="0"/>
              <a:t>算法，实现增量</a:t>
            </a:r>
            <a:r>
              <a:rPr lang="en-US" altLang="zh-CN" dirty="0"/>
              <a:t>GC</a:t>
            </a:r>
            <a:r>
              <a:rPr lang="zh-CN" altLang="en-US" dirty="0"/>
              <a:t>。</a:t>
            </a:r>
            <a:r>
              <a:rPr lang="zh-CN" altLang="en-US" dirty="0" smtClean="0"/>
              <a:t>下面以</a:t>
            </a:r>
            <a:r>
              <a:rPr lang="en-US" altLang="zh-CN" dirty="0"/>
              <a:t>GC</a:t>
            </a:r>
            <a:r>
              <a:rPr lang="zh-CN" altLang="en-US" dirty="0"/>
              <a:t>标记</a:t>
            </a:r>
            <a:r>
              <a:rPr lang="en-US" altLang="zh-CN" dirty="0"/>
              <a:t>-</a:t>
            </a:r>
            <a:r>
              <a:rPr lang="zh-CN" altLang="en-US" dirty="0"/>
              <a:t>清除法为例使用三色标记法实现增量</a:t>
            </a:r>
            <a:r>
              <a:rPr lang="en-US" altLang="zh-CN" dirty="0" smtClean="0"/>
              <a:t>GC</a:t>
            </a:r>
            <a:r>
              <a:rPr lang="zh-CN" altLang="en-US" dirty="0"/>
              <a:t>。</a:t>
            </a:r>
            <a:r>
              <a:rPr lang="zh-CN" altLang="en-US" dirty="0" smtClean="0"/>
              <a:t>用</a:t>
            </a:r>
            <a:r>
              <a:rPr lang="zh-CN" altLang="en-US" dirty="0"/>
              <a:t>白色标记还没搜索过的</a:t>
            </a:r>
            <a:r>
              <a:rPr lang="zh-CN" altLang="en-US" dirty="0" smtClean="0"/>
              <a:t>对象，灰色</a:t>
            </a:r>
            <a:r>
              <a:rPr lang="zh-CN" altLang="en-US" dirty="0"/>
              <a:t>标记正在搜索的</a:t>
            </a:r>
            <a:r>
              <a:rPr lang="zh-CN" altLang="en-US" dirty="0" smtClean="0"/>
              <a:t>对象，黑色</a:t>
            </a:r>
            <a:r>
              <a:rPr lang="zh-CN" altLang="en-US" dirty="0"/>
              <a:t>标记搜索完成的对象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4682196"/>
            <a:ext cx="4557155" cy="93734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27021" y="43128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增量</a:t>
            </a:r>
            <a:r>
              <a:rPr lang="zh-CN" altLang="en-US" dirty="0" smtClean="0"/>
              <a:t>式</a:t>
            </a:r>
            <a:r>
              <a:rPr lang="en-US" altLang="zh-CN" dirty="0" smtClean="0"/>
              <a:t>GC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4694563"/>
            <a:ext cx="3292125" cy="152413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56019" y="4300497"/>
            <a:ext cx="1558294" cy="381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算法主体部分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47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增量式垃圾回收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4386" y="1916832"/>
            <a:ext cx="28284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1.</a:t>
            </a:r>
            <a:r>
              <a:rPr lang="zh-CN" altLang="en-US" sz="2000" b="1" dirty="0" smtClean="0"/>
              <a:t>根查找阶段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2593940"/>
            <a:ext cx="3680779" cy="220237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37497" y="2558933"/>
            <a:ext cx="3857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如果参数 </a:t>
            </a:r>
            <a:r>
              <a:rPr lang="en-US" altLang="zh-CN" dirty="0" err="1"/>
              <a:t>obj</a:t>
            </a:r>
            <a:r>
              <a:rPr lang="en-US" altLang="zh-CN" dirty="0"/>
              <a:t> </a:t>
            </a:r>
            <a:r>
              <a:rPr lang="zh-CN" altLang="en-US" dirty="0"/>
              <a:t>还没有被标记，那么就将其标记后堆到标记栈</a:t>
            </a:r>
            <a:r>
              <a:rPr lang="zh-CN" altLang="en-US" dirty="0" smtClean="0"/>
              <a:t>。当所有</a:t>
            </a:r>
            <a:r>
              <a:rPr lang="zh-CN" altLang="en-US" dirty="0"/>
              <a:t>直接从根引用的对象涂成了灰色时，根查找</a:t>
            </a:r>
            <a:r>
              <a:rPr lang="zh-CN" altLang="en-US" dirty="0" smtClean="0"/>
              <a:t>阶段结束 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增量式垃圾回收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4386" y="1916832"/>
            <a:ext cx="28284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2.</a:t>
            </a:r>
            <a:r>
              <a:rPr lang="zh-CN" altLang="en-US" sz="2000" b="1" dirty="0"/>
              <a:t>标记阶段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457056" y="2547194"/>
            <a:ext cx="3857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标记</a:t>
            </a:r>
            <a:r>
              <a:rPr lang="en-US" altLang="zh-CN" dirty="0"/>
              <a:t>MARK_MAX</a:t>
            </a:r>
            <a:r>
              <a:rPr lang="zh-CN" altLang="en-US" dirty="0"/>
              <a:t>个对象后就把</a:t>
            </a:r>
            <a:r>
              <a:rPr lang="en-US" altLang="zh-CN" dirty="0"/>
              <a:t>CPU</a:t>
            </a:r>
            <a:r>
              <a:rPr lang="zh-CN" altLang="en-US" dirty="0"/>
              <a:t>还给</a:t>
            </a:r>
            <a:r>
              <a:rPr lang="en-US" altLang="zh-CN" dirty="0" err="1"/>
              <a:t>mutator</a:t>
            </a:r>
            <a:r>
              <a:rPr lang="zh-CN" altLang="en-US" dirty="0"/>
              <a:t>继续跑</a:t>
            </a:r>
            <a:r>
              <a:rPr lang="zh-CN" altLang="en-US" dirty="0" smtClean="0"/>
              <a:t>。此外，</a:t>
            </a:r>
            <a:r>
              <a:rPr lang="zh-CN" altLang="en-US" dirty="0"/>
              <a:t>为了解决标记遗漏的问题，需要使用写入屏障。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86" y="2558933"/>
            <a:ext cx="4526672" cy="3345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497" y="3950451"/>
            <a:ext cx="308636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增量式垃圾回收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4386" y="1916832"/>
            <a:ext cx="28284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3.</a:t>
            </a:r>
            <a:r>
              <a:rPr lang="zh-CN" altLang="en-US" sz="2000" b="1" dirty="0" smtClean="0"/>
              <a:t>清除阶段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457056" y="2547194"/>
            <a:ext cx="3857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把没被标记的对象连接到空闲链表，取消已标记</a:t>
            </a:r>
            <a:r>
              <a:rPr lang="zh-CN" altLang="en-US" dirty="0" smtClean="0"/>
              <a:t>的对象</a:t>
            </a:r>
            <a:r>
              <a:rPr lang="zh-CN" altLang="en-US" dirty="0"/>
              <a:t>的标志位</a:t>
            </a:r>
            <a:r>
              <a:rPr lang="zh-CN" altLang="en-US" dirty="0" smtClean="0"/>
              <a:t>。</a:t>
            </a:r>
            <a:r>
              <a:rPr lang="zh-CN" altLang="en-US" dirty="0"/>
              <a:t>为了只对一定个数的对象执行清除操作</a:t>
            </a:r>
            <a:r>
              <a:rPr lang="zh-CN" altLang="en-US" dirty="0" smtClean="0"/>
              <a:t>，清理</a:t>
            </a:r>
            <a:r>
              <a:rPr lang="en-US" altLang="zh-CN" dirty="0" err="1" smtClean="0"/>
              <a:t>swept_count</a:t>
            </a:r>
            <a:r>
              <a:rPr lang="en-US" altLang="zh-CN" dirty="0" smtClean="0"/>
              <a:t> </a:t>
            </a:r>
            <a:r>
              <a:rPr lang="zh-CN" altLang="en-US" dirty="0" smtClean="0"/>
              <a:t>个对象后暂停，执行</a:t>
            </a:r>
            <a:r>
              <a:rPr lang="en-US" altLang="zh-CN" dirty="0" err="1" smtClean="0"/>
              <a:t>mutator</a:t>
            </a:r>
            <a:r>
              <a:rPr lang="zh-CN" altLang="en-US" dirty="0" smtClean="0"/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86" y="2577750"/>
            <a:ext cx="4313294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增量式垃圾回收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en-US" dirty="0"/>
              <a:t>显然，终于解决了</a:t>
            </a:r>
            <a:r>
              <a:rPr lang="en-US" altLang="zh-CN" dirty="0" err="1"/>
              <a:t>mutator</a:t>
            </a:r>
            <a:r>
              <a:rPr lang="zh-CN" altLang="en-US" dirty="0"/>
              <a:t>和</a:t>
            </a:r>
            <a:r>
              <a:rPr lang="en-US" altLang="zh-CN" dirty="0" err="1"/>
              <a:t>gc</a:t>
            </a:r>
            <a:r>
              <a:rPr lang="zh-CN" altLang="en-US" dirty="0"/>
              <a:t>之间可以交替进行，不需要一口气</a:t>
            </a:r>
            <a:r>
              <a:rPr lang="en-US" altLang="zh-CN" dirty="0"/>
              <a:t>GC</a:t>
            </a:r>
            <a:r>
              <a:rPr lang="zh-CN" altLang="en-US" dirty="0"/>
              <a:t>完耽搁程序太久的问题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sz="2000" b="1" dirty="0" smtClean="0"/>
              <a:t>缺点：</a:t>
            </a:r>
            <a:r>
              <a:rPr lang="zh-CN" altLang="en-US" dirty="0"/>
              <a:t>降低了吞吐量。只要用到写入屏障，就会增加额外负担。增量</a:t>
            </a:r>
            <a:r>
              <a:rPr lang="en-US" altLang="zh-CN" dirty="0"/>
              <a:t>GC</a:t>
            </a:r>
            <a:r>
              <a:rPr lang="zh-CN" altLang="en-US" dirty="0"/>
              <a:t>比不增量的会有很多的额外花费。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6254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JAVA Garbage Collector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3702" y="1700808"/>
            <a:ext cx="9036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第一阶段：</a:t>
            </a:r>
            <a:r>
              <a:rPr lang="en-US" altLang="zh-CN" sz="2400" b="1" dirty="0" smtClean="0"/>
              <a:t>Serial</a:t>
            </a:r>
            <a:r>
              <a:rPr lang="zh-CN" altLang="en-US" sz="2400" b="1" dirty="0" smtClean="0"/>
              <a:t>收集器</a:t>
            </a:r>
            <a:endParaRPr lang="en-US" altLang="zh-CN" sz="2400" b="1" dirty="0" smtClean="0"/>
          </a:p>
          <a:p>
            <a:endParaRPr lang="en-US" altLang="zh-CN" sz="2000" b="1" dirty="0" smtClean="0"/>
          </a:p>
        </p:txBody>
      </p:sp>
      <p:pic>
        <p:nvPicPr>
          <p:cNvPr id="1026" name="Picture 2" descr="Serial收集器运行过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" y="2348880"/>
            <a:ext cx="661035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63702" y="4941168"/>
            <a:ext cx="7012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它是最基本的收集器。最大特点是单线程，由于没有线程交互的开销，</a:t>
            </a:r>
            <a:r>
              <a:rPr lang="en-US" altLang="zh-CN" sz="2000" dirty="0" smtClean="0"/>
              <a:t>Serial</a:t>
            </a:r>
            <a:r>
              <a:rPr lang="zh-CN" altLang="en-US" sz="2000" dirty="0" smtClean="0"/>
              <a:t>简单而高效。有一些变种，如</a:t>
            </a:r>
            <a:r>
              <a:rPr lang="en-US" altLang="zh-CN" sz="2000" dirty="0"/>
              <a:t>Serial </a:t>
            </a:r>
            <a:r>
              <a:rPr lang="en-US" altLang="zh-CN" sz="2000" dirty="0" smtClean="0"/>
              <a:t>Old</a:t>
            </a:r>
            <a:r>
              <a:rPr lang="zh-CN" altLang="en-US" sz="2000" dirty="0" smtClean="0"/>
              <a:t>（老年代版本）、</a:t>
            </a:r>
            <a:r>
              <a:rPr lang="en-US" altLang="zh-CN" sz="2000" dirty="0" err="1" smtClean="0"/>
              <a:t>ParNew</a:t>
            </a:r>
            <a:r>
              <a:rPr lang="zh-CN" altLang="en-US" sz="2000" dirty="0" smtClean="0"/>
              <a:t>（多线程版本）</a:t>
            </a:r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9435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JAVA Garbage Collector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3702" y="1700808"/>
            <a:ext cx="9036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第二阶段：</a:t>
            </a:r>
            <a:r>
              <a:rPr lang="en-US" altLang="zh-CN" sz="2400" b="1" dirty="0"/>
              <a:t>Parallel </a:t>
            </a:r>
            <a:r>
              <a:rPr lang="zh-CN" altLang="en-US" sz="2400" b="1" dirty="0"/>
              <a:t>收集器</a:t>
            </a:r>
          </a:p>
          <a:p>
            <a:endParaRPr lang="en-US" altLang="zh-CN" sz="20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663702" y="4869160"/>
            <a:ext cx="7012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它是</a:t>
            </a:r>
            <a:r>
              <a:rPr lang="zh-CN" altLang="en-US" sz="2000" dirty="0"/>
              <a:t>并行的多线程新生代收集器。可以充分利用多核的特性，大幅降低</a:t>
            </a:r>
            <a:r>
              <a:rPr lang="en-US" altLang="zh-CN" sz="2000" dirty="0"/>
              <a:t>GC</a:t>
            </a:r>
            <a:r>
              <a:rPr lang="zh-CN" altLang="en-US" sz="2000" dirty="0" smtClean="0"/>
              <a:t>时间。最大特点是吞吐量可控，</a:t>
            </a:r>
            <a:r>
              <a:rPr lang="zh-CN" altLang="en-US" sz="2000" dirty="0"/>
              <a:t>适合主要是后台运算而不需要太多交互的任务</a:t>
            </a:r>
            <a:r>
              <a:rPr lang="zh-CN" altLang="en-US" sz="2000" dirty="0" smtClean="0"/>
              <a:t>。有一些变种，如</a:t>
            </a:r>
            <a:r>
              <a:rPr lang="en-US" altLang="zh-CN" sz="2000" dirty="0"/>
              <a:t>Parallel Old</a:t>
            </a:r>
            <a:r>
              <a:rPr lang="zh-CN" altLang="en-US" sz="2000" dirty="0" smtClean="0"/>
              <a:t>（老年代版本）。</a:t>
            </a:r>
            <a:endParaRPr lang="en-US" altLang="zh-CN" sz="2000" b="1" dirty="0" smtClean="0"/>
          </a:p>
        </p:txBody>
      </p:sp>
      <p:pic>
        <p:nvPicPr>
          <p:cNvPr id="2052" name="Picture 4" descr="https://pic.yupoo.com/crowhawk/9a6b1249/b1800d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1" y="2276872"/>
            <a:ext cx="657225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en-US" altLang="zh-CN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Why it is needed ?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600200"/>
            <a:ext cx="8832850" cy="4495800"/>
          </a:xfrm>
        </p:spPr>
        <p:txBody>
          <a:bodyPr>
            <a:normAutofit/>
          </a:bodyPr>
          <a:lstStyle/>
          <a:p>
            <a:pPr marL="640080" lvl="1" indent="-274320" algn="l" defTabSz="914400">
              <a:spcBef>
                <a:spcPts val="550"/>
              </a:spcBef>
              <a:buClr>
                <a:srgbClr val="3891A7"/>
              </a:buClr>
              <a:buSzPct val="70000"/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减小程序编写开销</a:t>
            </a:r>
            <a:endParaRPr lang="en-US" altLang="zh-CN" dirty="0" smtClean="0">
              <a:ea typeface="宋体" pitchFamily="2" charset="-122"/>
            </a:endParaRPr>
          </a:p>
          <a:p>
            <a:pPr marL="640080" lvl="1" indent="-274320" algn="l" defTabSz="914400">
              <a:spcBef>
                <a:spcPts val="550"/>
              </a:spcBef>
              <a:buClr>
                <a:srgbClr val="3891A7"/>
              </a:buClr>
              <a:buSzPct val="70000"/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避免显式内存释放造成的问题</a:t>
            </a:r>
          </a:p>
        </p:txBody>
      </p:sp>
      <p:pic>
        <p:nvPicPr>
          <p:cNvPr id="4" name="Picture 8" descr="https://timgsa.baidu.com/timg?image&amp;quality=80&amp;size=b9999_10000&amp;sec=1515833833727&amp;di=4318951ade8cad68cd288c9292dd9be5&amp;imgtype=0&amp;src=http%3A%2F%2Fupload.admin5.com%2F2017%2F0106%2F14836841581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2" y="3356992"/>
            <a:ext cx="3857936" cy="302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 descr="“悬挂引用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88" y="3356992"/>
            <a:ext cx="480746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833236" y="2953033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内存泄露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475093" y="2994248"/>
            <a:ext cx="118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悬挂指针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JAVA Garbage Collector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3702" y="1700808"/>
            <a:ext cx="9036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第三阶段：</a:t>
            </a:r>
            <a:r>
              <a:rPr lang="en-US" altLang="zh-CN" sz="2400" b="1" dirty="0" smtClean="0"/>
              <a:t>CMS </a:t>
            </a:r>
            <a:r>
              <a:rPr lang="zh-CN" altLang="en-US" sz="2400" b="1" dirty="0" smtClean="0"/>
              <a:t>收集</a:t>
            </a:r>
            <a:r>
              <a:rPr lang="zh-CN" altLang="en-US" sz="2400" b="1" dirty="0"/>
              <a:t>器</a:t>
            </a:r>
          </a:p>
          <a:p>
            <a:endParaRPr lang="en-US" altLang="zh-CN" sz="20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663702" y="4869160"/>
            <a:ext cx="7012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它是</a:t>
            </a:r>
            <a:r>
              <a:rPr lang="zh-CN" altLang="en-US" sz="2000" dirty="0"/>
              <a:t>以获取最短回收停顿时间为目的的收集器。它使用“标记</a:t>
            </a:r>
            <a:r>
              <a:rPr lang="en-US" altLang="zh-CN" sz="2000" dirty="0"/>
              <a:t>-</a:t>
            </a:r>
            <a:r>
              <a:rPr lang="zh-CN" altLang="en-US" sz="2000" dirty="0"/>
              <a:t>清除”算法。这是一个非常优秀的收集器</a:t>
            </a:r>
            <a:r>
              <a:rPr lang="zh-CN" altLang="en-US" sz="2000" dirty="0" smtClean="0"/>
              <a:t>。</a:t>
            </a:r>
            <a:r>
              <a:rPr lang="zh-CN" altLang="en-US" sz="2000" dirty="0"/>
              <a:t>最大特点就是垃圾收集时极短的停顿时间，所以非常适用于互联网或者</a:t>
            </a:r>
            <a:r>
              <a:rPr lang="en-US" altLang="zh-CN" sz="2000" dirty="0"/>
              <a:t>B/S</a:t>
            </a:r>
            <a:r>
              <a:rPr lang="zh-CN" altLang="en-US" sz="2000" dirty="0"/>
              <a:t>系统的服务端的</a:t>
            </a:r>
            <a:r>
              <a:rPr lang="en-US" altLang="zh-CN" sz="2000" dirty="0"/>
              <a:t>Java</a:t>
            </a:r>
            <a:r>
              <a:rPr lang="zh-CN" altLang="en-US" sz="2000" dirty="0"/>
              <a:t>应用，这些应用重视服务的响应速度。</a:t>
            </a:r>
            <a:endParaRPr lang="en-US" altLang="zh-CN" sz="2000" b="1" dirty="0" smtClean="0"/>
          </a:p>
        </p:txBody>
      </p:sp>
      <p:pic>
        <p:nvPicPr>
          <p:cNvPr id="3076" name="Picture 4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" y="2348880"/>
            <a:ext cx="66960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5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JAVA Garbage Collector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3702" y="1700808"/>
            <a:ext cx="9036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第</a:t>
            </a:r>
            <a:r>
              <a:rPr lang="zh-CN" altLang="en-US" sz="2400" b="1" dirty="0"/>
              <a:t>四</a:t>
            </a:r>
            <a:r>
              <a:rPr lang="zh-CN" altLang="en-US" sz="2400" b="1" dirty="0" smtClean="0"/>
              <a:t>阶段：</a:t>
            </a:r>
            <a:r>
              <a:rPr lang="en-US" altLang="zh-CN" sz="2400" b="1" dirty="0" smtClean="0"/>
              <a:t>G1 </a:t>
            </a:r>
            <a:r>
              <a:rPr lang="zh-CN" altLang="en-US" sz="2400" b="1" dirty="0" smtClean="0"/>
              <a:t>收集</a:t>
            </a:r>
            <a:r>
              <a:rPr lang="zh-CN" altLang="en-US" sz="2400" b="1" dirty="0"/>
              <a:t>器</a:t>
            </a:r>
          </a:p>
          <a:p>
            <a:endParaRPr lang="en-US" altLang="zh-CN" sz="20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663702" y="4869160"/>
            <a:ext cx="7012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Oracle</a:t>
            </a:r>
            <a:r>
              <a:rPr lang="zh-CN" altLang="en-US" sz="2000" dirty="0" smtClean="0"/>
              <a:t>计划在</a:t>
            </a:r>
            <a:r>
              <a:rPr lang="en-US" altLang="zh-CN" sz="2000" dirty="0" smtClean="0"/>
              <a:t>jdk9</a:t>
            </a:r>
            <a:r>
              <a:rPr lang="zh-CN" altLang="en-US" sz="2000" dirty="0" smtClean="0"/>
              <a:t>中将</a:t>
            </a:r>
            <a:r>
              <a:rPr lang="en-US" altLang="zh-CN" sz="2000" dirty="0" smtClean="0"/>
              <a:t>G1</a:t>
            </a:r>
            <a:r>
              <a:rPr lang="zh-CN" altLang="en-US" sz="2000" dirty="0" smtClean="0"/>
              <a:t>变为默认收集器，替代</a:t>
            </a:r>
            <a:r>
              <a:rPr lang="en-US" altLang="zh-CN" sz="2000" dirty="0" smtClean="0"/>
              <a:t>CMS</a:t>
            </a:r>
            <a:r>
              <a:rPr lang="zh-CN" altLang="en-US" sz="2000" dirty="0" smtClean="0"/>
              <a:t>。它和</a:t>
            </a:r>
            <a:r>
              <a:rPr lang="en-US" altLang="zh-CN" sz="2000" dirty="0" smtClean="0"/>
              <a:t>CMS</a:t>
            </a:r>
            <a:r>
              <a:rPr lang="zh-CN" altLang="en-US" sz="2000" dirty="0" smtClean="0"/>
              <a:t>同样关注如何降低停顿时间，但它还建立了可预测的停顿的时间模型，使用者可以指定停顿时间。</a:t>
            </a:r>
            <a:endParaRPr lang="en-US" altLang="zh-CN" sz="2000" b="1" dirty="0" smtClean="0"/>
          </a:p>
        </p:txBody>
      </p:sp>
      <p:pic>
        <p:nvPicPr>
          <p:cNvPr id="4098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" y="2420888"/>
            <a:ext cx="66960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2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GC state of the art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查看了</a:t>
            </a:r>
            <a:r>
              <a:rPr lang="en-US" altLang="zh-CN" sz="2000" b="1" dirty="0"/>
              <a:t>14</a:t>
            </a:r>
            <a:r>
              <a:rPr lang="zh-CN" altLang="en-US" sz="2000" b="1" dirty="0"/>
              <a:t>年之后的</a:t>
            </a:r>
            <a:r>
              <a:rPr lang="en-US" altLang="zh-CN" sz="2000" b="1" dirty="0"/>
              <a:t>GC</a:t>
            </a:r>
            <a:r>
              <a:rPr lang="zh-CN" altLang="en-US" sz="2000" b="1" dirty="0"/>
              <a:t>相关的论文，发现连引用量上一百的都没有。查看过一些文章后发现，</a:t>
            </a:r>
            <a:r>
              <a:rPr lang="en-US" altLang="zh-CN" sz="2000" b="1" dirty="0"/>
              <a:t>GC</a:t>
            </a:r>
            <a:r>
              <a:rPr lang="zh-CN" altLang="en-US" sz="2000" b="1" dirty="0"/>
              <a:t>的核心思想都是之前的那些经典思想，只是说基于不同的平台或者不同的应用场景有了相应的优化。为了想查看最先进的</a:t>
            </a:r>
            <a:r>
              <a:rPr lang="en-US" altLang="zh-CN" sz="2000" b="1" dirty="0"/>
              <a:t>GC</a:t>
            </a:r>
            <a:r>
              <a:rPr lang="zh-CN" altLang="en-US" sz="2000" b="1" dirty="0"/>
              <a:t>算法是什么样子的，调查了最新的安卓</a:t>
            </a:r>
            <a:r>
              <a:rPr lang="en-US" altLang="zh-CN" sz="2000" b="1" dirty="0"/>
              <a:t>8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ART</a:t>
            </a:r>
            <a:r>
              <a:rPr lang="zh-CN" altLang="en-US" sz="2000" b="1" dirty="0"/>
              <a:t>对</a:t>
            </a:r>
            <a:r>
              <a:rPr lang="en-US" altLang="zh-CN" sz="2000" b="1" dirty="0"/>
              <a:t>GC</a:t>
            </a:r>
            <a:r>
              <a:rPr lang="zh-CN" altLang="en-US" sz="2000" b="1" dirty="0"/>
              <a:t>的实现。</a:t>
            </a:r>
            <a:endParaRPr lang="en-US" altLang="zh-CN" sz="2000" b="1" dirty="0"/>
          </a:p>
          <a:p>
            <a:r>
              <a:rPr lang="en-US" altLang="zh-CN" sz="2000" b="1" dirty="0"/>
              <a:t>2017</a:t>
            </a:r>
            <a:r>
              <a:rPr lang="zh-CN" altLang="en-US" sz="2000" b="1" dirty="0"/>
              <a:t>谷歌</a:t>
            </a:r>
            <a:r>
              <a:rPr lang="en-US" altLang="zh-CN" sz="2000" b="1" dirty="0"/>
              <a:t>I/O</a:t>
            </a:r>
            <a:r>
              <a:rPr lang="zh-CN" altLang="en-US" sz="2000" b="1" dirty="0"/>
              <a:t>开发者大会介绍了</a:t>
            </a:r>
            <a:r>
              <a:rPr lang="en-US" altLang="zh-CN" sz="2000" b="1" dirty="0"/>
              <a:t>Android O</a:t>
            </a:r>
            <a:r>
              <a:rPr lang="zh-CN" altLang="en-US" sz="2000" b="1" dirty="0"/>
              <a:t>对于</a:t>
            </a:r>
            <a:r>
              <a:rPr lang="en-US" altLang="zh-CN" sz="2000" b="1" dirty="0"/>
              <a:t>GC</a:t>
            </a:r>
            <a:r>
              <a:rPr lang="zh-CN" altLang="en-US" sz="2000" b="1" dirty="0"/>
              <a:t>的实现方法和效果提升，让我们以</a:t>
            </a:r>
            <a:r>
              <a:rPr lang="en-US" altLang="zh-CN" sz="2000" b="1" dirty="0"/>
              <a:t>Android O ART</a:t>
            </a:r>
            <a:r>
              <a:rPr lang="zh-CN" altLang="en-US" sz="2000" b="1" dirty="0"/>
              <a:t>为例看看现在的</a:t>
            </a:r>
            <a:r>
              <a:rPr lang="en-US" altLang="zh-CN" sz="2000" b="1" dirty="0"/>
              <a:t>GC</a:t>
            </a:r>
            <a:r>
              <a:rPr lang="zh-CN" altLang="en-US" sz="2000" b="1" dirty="0"/>
              <a:t>算法是什么样子的。</a:t>
            </a:r>
          </a:p>
          <a:p>
            <a:endParaRPr lang="en-US" altLang="zh-CN" dirty="0"/>
          </a:p>
          <a:p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29292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E0454B5-1E9D-46ED-9DBB-222E6024E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2" y="1728351"/>
            <a:ext cx="9036177" cy="50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92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E6B911B-AEBB-4B0F-9459-BCAA93B77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9906000" cy="54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7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C21064D-FFE6-45B0-BFAF-F4FD0D3D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" y="1762499"/>
            <a:ext cx="9906000" cy="50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81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75A16AF-F22C-4DC7-A4EA-37246478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2564904"/>
            <a:ext cx="74771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14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F57F3FE-960D-44B0-856F-95FDE713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824"/>
            <a:ext cx="9906000" cy="56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01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559FA2C-90DD-49A7-9041-8C9D4DA5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" y="1772816"/>
            <a:ext cx="9906000" cy="55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73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FFFCA44-CC44-4669-947C-2EA4D02B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9906000" cy="55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清除算法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63702" y="1772816"/>
            <a:ext cx="4433314" cy="2496429"/>
          </a:xfrm>
          <a:prstGeom prst="rect">
            <a:avLst/>
          </a:prstGeom>
        </p:spPr>
      </p:pic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01072" y="1772816"/>
            <a:ext cx="3384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</a:t>
            </a:r>
            <a:r>
              <a:rPr lang="zh-CN" altLang="en-US" b="1" dirty="0"/>
              <a:t>标记阶段</a:t>
            </a:r>
            <a:r>
              <a:rPr lang="zh-CN" altLang="en-US" dirty="0"/>
              <a:t>和</a:t>
            </a:r>
            <a:r>
              <a:rPr lang="zh-CN" altLang="en-US" b="1" dirty="0"/>
              <a:t>清除阶段</a:t>
            </a:r>
            <a:r>
              <a:rPr lang="zh-CN" altLang="en-US" dirty="0"/>
              <a:t>构成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标记阶段把</a:t>
            </a:r>
            <a:r>
              <a:rPr lang="zh-CN" altLang="en-US" dirty="0"/>
              <a:t>所有活动对象都做</a:t>
            </a:r>
            <a:r>
              <a:rPr lang="zh-CN" altLang="en-US" dirty="0" smtClean="0"/>
              <a:t>上标记，清除</a:t>
            </a:r>
            <a:r>
              <a:rPr lang="zh-CN" altLang="en-US" dirty="0"/>
              <a:t>阶段是把那些没有标记的对象，也就是非活动</a:t>
            </a:r>
            <a:r>
              <a:rPr lang="zh-CN" altLang="en-US" dirty="0" smtClean="0"/>
              <a:t>对象回收</a:t>
            </a:r>
            <a:r>
              <a:rPr lang="zh-CN" altLang="en-US" dirty="0"/>
              <a:t>的阶段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zh-CN" altLang="en-US" dirty="0"/>
              <a:t>这两个阶段，就可以令不能利用的内存空间重新得到利用。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2" y="4437113"/>
            <a:ext cx="4415676" cy="21602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99062" y="445486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初始时堆的状态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9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E848EF1-9FBD-4E95-B8C5-12D61FFA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2" y="2067817"/>
            <a:ext cx="776980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22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F413BF5-C87E-467C-A391-B88AB7D9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2132856"/>
            <a:ext cx="7788670" cy="397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9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Android O 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61BF041-8D62-4935-835F-D72B1376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2276872"/>
            <a:ext cx="811565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48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Java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的</a:t>
            </a:r>
            <a:r>
              <a:rPr lang="en-US" altLang="zh-CN" sz="4000" b="1" dirty="0" smtClean="0">
                <a:solidFill>
                  <a:srgbClr val="4F271C"/>
                </a:solidFill>
                <a:ea typeface="宋体" pitchFamily="2" charset="-122"/>
              </a:rPr>
              <a:t>GC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到底是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怎么运作的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?</a:t>
            </a:r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86822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r>
              <a:rPr lang="zh-CN" altLang="en-US" sz="3600" b="1" dirty="0">
                <a:solidFill>
                  <a:srgbClr val="4F271C"/>
                </a:solidFill>
                <a:ea typeface="宋体" pitchFamily="2" charset="-122"/>
              </a:rPr>
              <a:t>要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想真的理解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,</a:t>
            </a:r>
            <a:endParaRPr lang="en-US" altLang="zh-CN" sz="3600" b="1" dirty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不能光听别人说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14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r>
              <a:rPr lang="zh-CN" altLang="en-US" sz="6000" b="1" dirty="0" smtClean="0">
                <a:solidFill>
                  <a:srgbClr val="4F271C"/>
                </a:solidFill>
                <a:ea typeface="宋体" pitchFamily="2" charset="-122"/>
              </a:rPr>
              <a:t>维基</a:t>
            </a:r>
            <a:r>
              <a:rPr lang="en-US" altLang="zh-CN" sz="6000" b="1" dirty="0" smtClean="0">
                <a:solidFill>
                  <a:srgbClr val="4F271C"/>
                </a:solidFill>
                <a:ea typeface="宋体" pitchFamily="2" charset="-122"/>
              </a:rPr>
              <a:t>?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4568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r>
              <a:rPr lang="zh-CN" altLang="en-US" sz="6000" b="1" dirty="0" smtClean="0">
                <a:solidFill>
                  <a:srgbClr val="4F271C"/>
                </a:solidFill>
                <a:ea typeface="宋体" pitchFamily="2" charset="-122"/>
              </a:rPr>
              <a:t>不行</a:t>
            </a:r>
            <a:r>
              <a:rPr lang="en-US" altLang="zh-CN" sz="6000" b="1" dirty="0" smtClean="0">
                <a:solidFill>
                  <a:srgbClr val="4F271C"/>
                </a:solidFill>
                <a:ea typeface="宋体" pitchFamily="2" charset="-122"/>
              </a:rPr>
              <a:t>.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75513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r>
              <a:rPr lang="en-US" altLang="zh-CN" sz="6000" b="1" dirty="0" smtClean="0">
                <a:solidFill>
                  <a:srgbClr val="4F271C"/>
                </a:solidFill>
                <a:ea typeface="宋体" pitchFamily="2" charset="-122"/>
              </a:rPr>
              <a:t>Oracle</a:t>
            </a:r>
            <a:r>
              <a:rPr lang="zh-CN" altLang="en-US" sz="6000" b="1" dirty="0">
                <a:solidFill>
                  <a:srgbClr val="4F271C"/>
                </a:solidFill>
                <a:ea typeface="宋体" pitchFamily="2" charset="-122"/>
              </a:rPr>
              <a:t>官方</a:t>
            </a:r>
            <a:r>
              <a:rPr lang="en-US" altLang="zh-CN" sz="6000" b="1" dirty="0">
                <a:solidFill>
                  <a:srgbClr val="4F271C"/>
                </a:solidFill>
                <a:ea typeface="宋体" pitchFamily="2" charset="-122"/>
              </a:rPr>
              <a:t>Specification</a:t>
            </a:r>
            <a:r>
              <a:rPr lang="en-US" altLang="zh-CN" sz="6000" b="1" dirty="0" smtClean="0">
                <a:solidFill>
                  <a:srgbClr val="4F271C"/>
                </a:solidFill>
                <a:ea typeface="宋体" pitchFamily="2" charset="-122"/>
              </a:rPr>
              <a:t>?</a:t>
            </a:r>
            <a:endParaRPr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325544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r>
              <a:rPr lang="zh-CN" altLang="en-US" sz="8000" b="1" dirty="0" smtClean="0">
                <a:solidFill>
                  <a:srgbClr val="4F271C"/>
                </a:solidFill>
                <a:ea typeface="宋体" pitchFamily="2" charset="-122"/>
              </a:rPr>
              <a:t>也不行</a:t>
            </a:r>
            <a:r>
              <a:rPr lang="en-US" altLang="zh-CN" sz="8000" b="1" dirty="0" smtClean="0">
                <a:solidFill>
                  <a:srgbClr val="4F271C"/>
                </a:solidFill>
                <a:ea typeface="宋体" pitchFamily="2" charset="-122"/>
              </a:rPr>
              <a:t>!</a:t>
            </a:r>
            <a:endParaRPr lang="en-US" altLang="zh-CN" sz="5400" b="1" dirty="0"/>
          </a:p>
        </p:txBody>
      </p:sp>
    </p:spTree>
    <p:extLst>
      <p:ext uri="{BB962C8B-B14F-4D97-AF65-F5344CB8AC3E}">
        <p14:creationId xmlns:p14="http://schemas.microsoft.com/office/powerpoint/2010/main" val="386405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 </a:t>
            </a:r>
            <a:endParaRPr lang="zh-CN" altLang="en-US" sz="4400" b="0" i="0" dirty="0"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r>
              <a:rPr lang="zh-CN" altLang="en-US" sz="9600" b="1" dirty="0" smtClean="0">
                <a:solidFill>
                  <a:srgbClr val="4F271C"/>
                </a:solidFill>
                <a:ea typeface="宋体" pitchFamily="2" charset="-122"/>
              </a:rPr>
              <a:t>必须看源码</a:t>
            </a:r>
            <a:r>
              <a:rPr lang="en-US" altLang="zh-CN" sz="9600" b="1" dirty="0" smtClean="0">
                <a:solidFill>
                  <a:srgbClr val="4F271C"/>
                </a:solidFill>
                <a:ea typeface="宋体" pitchFamily="2" charset="-122"/>
              </a:rPr>
              <a:t>!</a:t>
            </a:r>
            <a:endParaRPr lang="en-US" altLang="zh-CN" sz="6600" b="1" dirty="0"/>
          </a:p>
        </p:txBody>
      </p:sp>
    </p:spTree>
    <p:extLst>
      <p:ext uri="{BB962C8B-B14F-4D97-AF65-F5344CB8AC3E}">
        <p14:creationId xmlns:p14="http://schemas.microsoft.com/office/powerpoint/2010/main" val="22956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清除算法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6536" y="162880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标记阶段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21" y="2276872"/>
            <a:ext cx="4717189" cy="12802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60" y="4293096"/>
            <a:ext cx="1589511" cy="864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33120" y="2276872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遍历并标记所有根节点能到达的对象，这些就是活动对象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800" y="4375391"/>
            <a:ext cx="2448272" cy="121384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7598" y="37435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伪代码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39736" y="425872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深度优先搜索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0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看什么源码呢</a:t>
            </a:r>
            <a:r>
              <a:rPr lang="en-US" altLang="zh-CN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959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4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JVM</a:t>
            </a:r>
            <a:r>
              <a:rPr lang="zh-CN" altLang="en-US" sz="36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源码</a:t>
            </a:r>
            <a:r>
              <a:rPr lang="en-US" altLang="zh-CN" sz="36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168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所以我们调研的是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2878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最主流的</a:t>
            </a:r>
            <a:r>
              <a:rPr lang="en-US" altLang="zh-CN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</p:txBody>
      </p:sp>
      <p:sp>
        <p:nvSpPr>
          <p:cNvPr id="6" name="文本框 5"/>
          <p:cNvSpPr txBox="1"/>
          <p:nvPr/>
        </p:nvSpPr>
        <p:spPr>
          <a:xfrm rot="20559364">
            <a:off x="-1887760" y="1392452"/>
            <a:ext cx="9036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4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最厉害的</a:t>
            </a:r>
            <a:r>
              <a:rPr lang="en-US" altLang="zh-CN" sz="4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</p:txBody>
      </p:sp>
      <p:sp>
        <p:nvSpPr>
          <p:cNvPr id="8" name="文本框 7"/>
          <p:cNvSpPr txBox="1"/>
          <p:nvPr/>
        </p:nvSpPr>
        <p:spPr>
          <a:xfrm rot="1752115">
            <a:off x="517437" y="3576606"/>
            <a:ext cx="9036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4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Oracle</a:t>
            </a:r>
            <a:r>
              <a:rPr lang="zh-CN" altLang="en-US" sz="4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官方认证的</a:t>
            </a:r>
            <a:r>
              <a:rPr lang="en-US" altLang="zh-CN" sz="4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23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864768" y="2420888"/>
            <a:ext cx="4320480" cy="99060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altLang="zh-CN" b="1" dirty="0">
                <a:solidFill>
                  <a:srgbClr val="4F271C"/>
                </a:solidFill>
                <a:ea typeface="宋体" pitchFamily="2" charset="-122"/>
              </a:rPr>
              <a:t>Oracle</a:t>
            </a:r>
            <a:r>
              <a:rPr lang="zh-CN" altLang="en-US" b="1" dirty="0">
                <a:solidFill>
                  <a:srgbClr val="4F271C"/>
                </a:solidFill>
                <a:ea typeface="宋体" pitchFamily="2" charset="-122"/>
              </a:rPr>
              <a:t>默认</a:t>
            </a:r>
            <a:r>
              <a:rPr lang="en-US" altLang="zh-CN" b="1" dirty="0">
                <a:solidFill>
                  <a:srgbClr val="4F271C"/>
                </a:solidFill>
                <a:ea typeface="宋体" pitchFamily="2" charset="-122"/>
              </a:rPr>
              <a:t>JVM</a:t>
            </a:r>
            <a:br>
              <a:rPr lang="en-US" altLang="zh-CN" b="1" dirty="0">
                <a:solidFill>
                  <a:srgbClr val="4F271C"/>
                </a:solidFill>
                <a:ea typeface="宋体" pitchFamily="2" charset="-122"/>
              </a:rPr>
            </a:b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en-US" altLang="zh-CN" sz="16600" b="1" dirty="0" err="1" smtClean="0">
                <a:solidFill>
                  <a:srgbClr val="4F271C"/>
                </a:solidFill>
                <a:ea typeface="宋体" pitchFamily="2" charset="-122"/>
              </a:rPr>
              <a:t>HotSpot</a:t>
            </a:r>
            <a:r>
              <a:rPr lang="en-US" altLang="zh-CN" sz="16600" b="1" dirty="0" smtClean="0">
                <a:solidFill>
                  <a:srgbClr val="4F271C"/>
                </a:solidFill>
                <a:ea typeface="宋体" pitchFamily="2" charset="-122"/>
              </a:rPr>
              <a:t>!</a:t>
            </a:r>
          </a:p>
        </p:txBody>
      </p:sp>
      <p:sp>
        <p:nvSpPr>
          <p:cNvPr id="6" name="文本框 5"/>
          <p:cNvSpPr txBox="1"/>
          <p:nvPr/>
        </p:nvSpPr>
        <p:spPr>
          <a:xfrm rot="1622912">
            <a:off x="4558748" y="2870660"/>
            <a:ext cx="49928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60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源码</a:t>
            </a:r>
            <a:r>
              <a:rPr lang="en-US" altLang="zh-CN" sz="60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03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0375" y="2132856"/>
            <a:ext cx="90361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3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JVM</a:t>
            </a:r>
            <a:r>
              <a:rPr lang="zh-CN" altLang="en-US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代码这么多</a:t>
            </a:r>
            <a:r>
              <a:rPr lang="en-US" altLang="zh-CN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看的过来吗</a:t>
            </a:r>
            <a:r>
              <a:rPr lang="en-US" altLang="zh-CN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  <a:p>
            <a:pPr algn="ctr"/>
            <a:endParaRPr lang="en-US" altLang="zh-CN" sz="32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4910" y="3610184"/>
            <a:ext cx="9036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没关系</a:t>
            </a:r>
            <a:r>
              <a:rPr lang="en-US" altLang="zh-CN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  <a:r>
              <a:rPr lang="zh-CN" altLang="en-US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我们只看其中</a:t>
            </a:r>
            <a:endParaRPr lang="en-US" altLang="zh-CN" sz="3200" b="1" dirty="0" smtClean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4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内存管理</a:t>
            </a:r>
            <a:r>
              <a:rPr lang="zh-CN" altLang="en-US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4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</a:t>
            </a:r>
            <a:r>
              <a:rPr lang="zh-CN" altLang="en-US" sz="44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部分</a:t>
            </a:r>
            <a:r>
              <a:rPr lang="zh-CN" altLang="en-US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的子集</a:t>
            </a:r>
            <a:r>
              <a:rPr lang="en-US" altLang="zh-CN" sz="3200" b="1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532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0375" y="2132856"/>
            <a:ext cx="90361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HotSpot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架构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160577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0375" y="2132856"/>
            <a:ext cx="90361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/>
          </a:p>
          <a:p>
            <a:pPr algn="ctr"/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HotSpot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架构</a:t>
            </a:r>
            <a:endParaRPr lang="en-US" altLang="zh-CN" sz="11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04" y="0"/>
            <a:ext cx="7125317" cy="72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-GC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初始化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0375" y="2132856"/>
            <a:ext cx="9036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Universe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模块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初始化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heap</a:t>
            </a:r>
            <a:endParaRPr lang="en-US" altLang="zh-CN" sz="11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33" y="4221088"/>
            <a:ext cx="415326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-GC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初始化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236655" y="2116047"/>
            <a:ext cx="4759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Universe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模块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初始化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heap</a:t>
            </a:r>
            <a:endParaRPr lang="en-US" altLang="zh-CN" sz="11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3" y="4293096"/>
            <a:ext cx="4153260" cy="1798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04" y="2337387"/>
            <a:ext cx="5677392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清除算法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6536" y="162880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标记阶段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3" y="2204864"/>
            <a:ext cx="4392488" cy="20299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60" y="4586713"/>
            <a:ext cx="4397682" cy="20827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1072" y="22048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标记前的堆状态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601072" y="458671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标记后的堆状态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6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7851" y="1844824"/>
            <a:ext cx="305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CollectedHeap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1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-144371" y="2780928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 smtClean="0">
                <a:solidFill>
                  <a:srgbClr val="4F271C"/>
                </a:solidFill>
                <a:ea typeface="宋体" pitchFamily="2" charset="-122"/>
              </a:rPr>
              <a:t>GenCollectedHeap</a:t>
            </a:r>
            <a:endParaRPr lang="en-US" altLang="zh-CN" sz="1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-231576" y="3554138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F271C"/>
                </a:solidFill>
                <a:ea typeface="宋体" pitchFamily="2" charset="-122"/>
              </a:rPr>
              <a:t>G1CollectedHeap</a:t>
            </a:r>
            <a:endParaRPr lang="en-US" altLang="zh-CN" sz="10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-144371" y="4327348"/>
            <a:ext cx="353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 smtClean="0">
                <a:solidFill>
                  <a:srgbClr val="4F271C"/>
                </a:solidFill>
                <a:ea typeface="宋体" pitchFamily="2" charset="-122"/>
              </a:rPr>
              <a:t>ParallelScavengeHeap</a:t>
            </a:r>
            <a:endParaRPr lang="en-US" altLang="zh-CN" sz="1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080792" y="2741145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4F271C"/>
                </a:solidFill>
                <a:ea typeface="宋体" pitchFamily="2" charset="-122"/>
              </a:rPr>
              <a:t>基本功能</a:t>
            </a:r>
            <a:r>
              <a:rPr lang="en-US" altLang="zh-CN" sz="28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0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4736976" y="3272636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pre_initialize</a:t>
            </a:r>
            <a:endParaRPr lang="en-US" altLang="zh-CN" sz="1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736975" y="3753915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mem_allocate</a:t>
            </a:r>
            <a:endParaRPr lang="en-US" altLang="zh-CN" sz="1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736975" y="4263090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allocate_new_tlab</a:t>
            </a:r>
            <a:endParaRPr lang="en-US" altLang="zh-CN" sz="1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4736975" y="4752640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F271C"/>
                </a:solidFill>
                <a:ea typeface="宋体" pitchFamily="2" charset="-122"/>
              </a:rPr>
              <a:t>stop</a:t>
            </a:r>
            <a:endParaRPr lang="en-US" altLang="zh-CN" sz="1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339818" y="5373216"/>
            <a:ext cx="3628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GCCause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引起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的原因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311071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7851" y="1844824"/>
            <a:ext cx="374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GenCollectedHeap</a:t>
            </a:r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1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-144371" y="2780928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F271C"/>
                </a:solidFill>
                <a:ea typeface="宋体" pitchFamily="2" charset="-122"/>
              </a:rPr>
              <a:t>young generation</a:t>
            </a:r>
            <a:endParaRPr lang="en-US" altLang="zh-CN" sz="1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-231576" y="3554138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F271C"/>
                </a:solidFill>
                <a:ea typeface="宋体" pitchFamily="2" charset="-122"/>
              </a:rPr>
              <a:t>old </a:t>
            </a:r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generatioin</a:t>
            </a:r>
            <a:endParaRPr lang="en-US" altLang="zh-CN" sz="1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080792" y="2741145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4F271C"/>
                </a:solidFill>
                <a:ea typeface="宋体" pitchFamily="2" charset="-122"/>
              </a:rPr>
              <a:t>基本功能</a:t>
            </a:r>
            <a:r>
              <a:rPr lang="en-US" altLang="zh-CN" sz="28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0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4736976" y="3272636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4F271C"/>
                </a:solidFill>
                <a:ea typeface="宋体" pitchFamily="2" charset="-122"/>
              </a:rPr>
              <a:t>initialize:</a:t>
            </a:r>
            <a:r>
              <a:rPr lang="zh-CN" altLang="en-US" sz="2800" b="1" dirty="0" smtClean="0">
                <a:solidFill>
                  <a:srgbClr val="4F271C"/>
                </a:solidFill>
                <a:ea typeface="宋体" pitchFamily="2" charset="-122"/>
              </a:rPr>
              <a:t>内存堆初始化</a:t>
            </a:r>
            <a:endParaRPr lang="en-US" altLang="zh-CN" sz="1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736975" y="3753915"/>
            <a:ext cx="367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4F271C"/>
                </a:solidFill>
                <a:ea typeface="宋体" pitchFamily="2" charset="-122"/>
              </a:rPr>
              <a:t>allocate:</a:t>
            </a:r>
            <a:r>
              <a:rPr lang="zh-CN" altLang="en-US" sz="2800" b="1" dirty="0" smtClean="0">
                <a:solidFill>
                  <a:srgbClr val="4F271C"/>
                </a:solidFill>
                <a:ea typeface="宋体" pitchFamily="2" charset="-122"/>
              </a:rPr>
              <a:t>向</a:t>
            </a:r>
            <a:r>
              <a:rPr lang="en-US" altLang="zh-CN" sz="2800" b="1" dirty="0" err="1" smtClean="0">
                <a:solidFill>
                  <a:srgbClr val="4F271C"/>
                </a:solidFill>
                <a:ea typeface="宋体" pitchFamily="2" charset="-122"/>
              </a:rPr>
              <a:t>os</a:t>
            </a:r>
            <a:r>
              <a:rPr lang="zh-CN" altLang="en-US" sz="2800" b="1" dirty="0" smtClean="0">
                <a:solidFill>
                  <a:srgbClr val="4F271C"/>
                </a:solidFill>
                <a:ea typeface="宋体" pitchFamily="2" charset="-122"/>
              </a:rPr>
              <a:t>申请空间</a:t>
            </a:r>
            <a:endParaRPr lang="en-US" altLang="zh-CN" sz="1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736975" y="4263090"/>
            <a:ext cx="381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 smtClean="0">
                <a:solidFill>
                  <a:srgbClr val="4F271C"/>
                </a:solidFill>
                <a:ea typeface="宋体" pitchFamily="2" charset="-122"/>
              </a:rPr>
              <a:t>mem_allocate</a:t>
            </a:r>
            <a:r>
              <a:rPr lang="en-US" altLang="zh-CN" sz="28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  <a:r>
              <a:rPr lang="zh-CN" altLang="en-US" sz="2800" b="1" dirty="0" smtClean="0">
                <a:solidFill>
                  <a:srgbClr val="4F271C"/>
                </a:solidFill>
                <a:ea typeface="宋体" pitchFamily="2" charset="-122"/>
              </a:rPr>
              <a:t>分配内存</a:t>
            </a:r>
            <a:endParaRPr lang="en-US" altLang="zh-CN" sz="1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200472" y="4437112"/>
            <a:ext cx="3628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4F271C"/>
                </a:solidFill>
                <a:ea typeface="宋体" pitchFamily="2" charset="-122"/>
              </a:rPr>
              <a:t>除了负责</a:t>
            </a:r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java</a:t>
            </a:r>
            <a:r>
              <a:rPr lang="zh-CN" altLang="en-US" sz="3600" b="1" dirty="0">
                <a:solidFill>
                  <a:srgbClr val="4F271C"/>
                </a:solidFill>
                <a:ea typeface="宋体" pitchFamily="2" charset="-122"/>
              </a:rPr>
              <a:t>对象的内存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分配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,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也负责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部分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,</a:t>
            </a:r>
            <a:r>
              <a:rPr lang="zh-CN" altLang="en-US" sz="3600" b="1" dirty="0">
                <a:solidFill>
                  <a:srgbClr val="4F271C"/>
                </a:solidFill>
                <a:ea typeface="宋体" pitchFamily="2" charset="-122"/>
              </a:rPr>
              <a:t>依赖</a:t>
            </a:r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CollectorPolicy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403621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236655" y="2116047"/>
            <a:ext cx="47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GenCollectedHeap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::</a:t>
            </a:r>
          </a:p>
          <a:p>
            <a:pPr algn="ctr"/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initialize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初始化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84648" y="3355251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调用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pre_initialize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生成各代内存管理器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向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os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申请内存空间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申请不足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,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终止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jvm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初始化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youngGen,oldGen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内存管理器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17676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236655" y="2116047"/>
            <a:ext cx="47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GenCollectedHeap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::</a:t>
            </a:r>
          </a:p>
          <a:p>
            <a:pPr algn="ctr"/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initialize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初始化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84648" y="3355251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调用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pre_initialize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生成各代内存管理器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向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os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申请内存空间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申请不足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,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终止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jvm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初始化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youngGen,oldGen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内存管理器</a:t>
            </a:r>
            <a:endParaRPr lang="en-US" altLang="zh-CN" sz="11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31" y="520365"/>
            <a:ext cx="4999153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236655" y="2116047"/>
            <a:ext cx="4759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GenCollectedHeap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::</a:t>
            </a:r>
          </a:p>
          <a:p>
            <a:pPr algn="ctr"/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Allocate:</a:t>
            </a: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申请内存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08" y="3020203"/>
            <a:ext cx="6599492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236655" y="2116047"/>
            <a:ext cx="4759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GenCollectedHeap</a:t>
            </a:r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::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mem_allocate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GenCollectedHeap</a:t>
            </a:r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::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allocate_new_tlab</a:t>
            </a:r>
            <a:endParaRPr lang="en-US" altLang="zh-CN" sz="3600" b="1" dirty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分配内存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pPr algn="ctr"/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23334" y="2947044"/>
            <a:ext cx="4759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4F271C"/>
                </a:solidFill>
                <a:ea typeface="宋体" pitchFamily="2" charset="-122"/>
              </a:rPr>
              <a:t>两者都是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通过调用</a:t>
            </a:r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collector_policy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()</a:t>
            </a:r>
          </a:p>
          <a:p>
            <a:pPr algn="ctr"/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mem_allocate_work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()</a:t>
            </a:r>
          </a:p>
          <a:p>
            <a:pPr algn="ctr"/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实现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13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7851" y="1844824"/>
            <a:ext cx="305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CollectorPolicy</a:t>
            </a:r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1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-144371" y="2780928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GenCollectorPolicy</a:t>
            </a:r>
            <a:endParaRPr lang="en-US" altLang="zh-CN" sz="1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080792" y="2741145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4F271C"/>
                </a:solidFill>
                <a:ea typeface="宋体" pitchFamily="2" charset="-122"/>
              </a:rPr>
              <a:t>基本功能</a:t>
            </a:r>
            <a:r>
              <a:rPr lang="en-US" altLang="zh-CN" sz="28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0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4736976" y="3272636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initialize_flags</a:t>
            </a:r>
            <a:endParaRPr lang="en-US" altLang="zh-CN" sz="1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736975" y="3753915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initialize_size_info</a:t>
            </a:r>
            <a:endParaRPr lang="en-US" altLang="zh-CN" sz="1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736975" y="4263090"/>
            <a:ext cx="305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mem_allocate_work</a:t>
            </a:r>
            <a:endParaRPr lang="en-US" altLang="zh-CN" sz="10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-144371" y="3416259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F271C"/>
                </a:solidFill>
                <a:ea typeface="宋体" pitchFamily="2" charset="-122"/>
              </a:rPr>
              <a:t>G1CollectorPolicy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208939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7851" y="1844824"/>
            <a:ext cx="38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GenCollectorPolicy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1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-116171" y="3559729"/>
            <a:ext cx="2592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ConcurrentMarkSweepPolicy</a:t>
            </a:r>
            <a:endParaRPr lang="en-US" altLang="zh-CN" sz="1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080792" y="2741145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4F271C"/>
                </a:solidFill>
                <a:ea typeface="宋体" pitchFamily="2" charset="-122"/>
              </a:rPr>
              <a:t>基本功能</a:t>
            </a:r>
            <a:r>
              <a:rPr lang="en-US" altLang="zh-CN" sz="28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0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4736976" y="3272636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initialize_flags</a:t>
            </a:r>
            <a:endParaRPr lang="en-US" altLang="zh-CN" sz="1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736975" y="3753915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initialize_size_info</a:t>
            </a:r>
            <a:endParaRPr lang="en-US" altLang="zh-CN" sz="1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736975" y="4263090"/>
            <a:ext cx="305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mem_allocate_work</a:t>
            </a:r>
            <a:endParaRPr lang="en-US" altLang="zh-CN" sz="1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-249667" y="2855169"/>
            <a:ext cx="30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4F271C"/>
                </a:solidFill>
                <a:ea typeface="宋体" pitchFamily="2" charset="-122"/>
              </a:rPr>
              <a:t>MarkSweepPolicy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40103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7851" y="1844824"/>
            <a:ext cx="38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GenCollectorPolicy</a:t>
            </a:r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1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208584" y="2708920"/>
            <a:ext cx="440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mem_allocate_work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1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1784648" y="3355251"/>
            <a:ext cx="49685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确保没有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gc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尝试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lock-free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分配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尝试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locked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分配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分配失败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,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唤醒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GC</a:t>
            </a: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-&gt;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gc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成功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,</a:t>
            </a:r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再分配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    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33095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HotSpot-gc</a:t>
            </a:r>
            <a:r>
              <a:rPr lang="en-US" altLang="zh-CN" dirty="0" smtClean="0">
                <a:solidFill>
                  <a:srgbClr val="4F271C"/>
                </a:solidFill>
                <a:ea typeface="宋体" pitchFamily="2" charset="-122"/>
              </a:rPr>
              <a:t>/shared 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公共模块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7851" y="1844824"/>
            <a:ext cx="38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GenCollectorPolicy</a:t>
            </a:r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:</a:t>
            </a:r>
            <a:endParaRPr lang="en-US" altLang="zh-CN" sz="11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208584" y="2708920"/>
            <a:ext cx="440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4F271C"/>
                </a:solidFill>
                <a:ea typeface="宋体" pitchFamily="2" charset="-122"/>
              </a:rPr>
              <a:t>唤醒</a:t>
            </a:r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GC:</a:t>
            </a:r>
            <a:endParaRPr lang="en-US" altLang="zh-CN" sz="11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64" y="3355251"/>
            <a:ext cx="5593565" cy="6477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08584" y="4149080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4F271C"/>
                </a:solidFill>
                <a:ea typeface="宋体" pitchFamily="2" charset="-122"/>
              </a:rPr>
              <a:t>通过</a:t>
            </a:r>
            <a:r>
              <a:rPr lang="en-US" altLang="zh-CN" sz="2400" b="1" dirty="0" smtClean="0">
                <a:solidFill>
                  <a:srgbClr val="4F271C"/>
                </a:solidFill>
                <a:ea typeface="宋体" pitchFamily="2" charset="-122"/>
              </a:rPr>
              <a:t>JVM</a:t>
            </a:r>
            <a:r>
              <a:rPr lang="zh-CN" altLang="en-US" sz="2400" b="1" dirty="0" smtClean="0">
                <a:solidFill>
                  <a:srgbClr val="4F271C"/>
                </a:solidFill>
                <a:ea typeface="宋体" pitchFamily="2" charset="-122"/>
              </a:rPr>
              <a:t>操作唤醒</a:t>
            </a:r>
            <a:r>
              <a:rPr lang="en-US" altLang="zh-CN" sz="2400" b="1" dirty="0" smtClean="0">
                <a:solidFill>
                  <a:srgbClr val="4F271C"/>
                </a:solidFill>
                <a:ea typeface="宋体" pitchFamily="2" charset="-122"/>
              </a:rPr>
              <a:t>,</a:t>
            </a:r>
          </a:p>
          <a:p>
            <a:r>
              <a:rPr lang="zh-CN" altLang="en-US" sz="2400" b="1" dirty="0" smtClean="0">
                <a:solidFill>
                  <a:srgbClr val="4F271C"/>
                </a:solidFill>
                <a:ea typeface="宋体" pitchFamily="2" charset="-122"/>
              </a:rPr>
              <a:t>而不是自身执行</a:t>
            </a:r>
            <a:r>
              <a:rPr lang="en-US" altLang="zh-CN" sz="2400" b="1" dirty="0" smtClean="0">
                <a:solidFill>
                  <a:srgbClr val="4F271C"/>
                </a:solidFill>
                <a:ea typeface="宋体" pitchFamily="2" charset="-122"/>
              </a:rPr>
              <a:t>.</a:t>
            </a:r>
            <a:endParaRPr lang="en-US" altLang="zh-CN" sz="9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61" y="3855460"/>
            <a:ext cx="5989839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清除算法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6536" y="162880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清除</a:t>
            </a:r>
            <a:r>
              <a:rPr lang="zh-CN" altLang="en-US" sz="2400" b="1" dirty="0" smtClean="0"/>
              <a:t>阶段</a:t>
            </a:r>
            <a:endParaRPr lang="zh-CN" altLang="en-US" sz="2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2708919"/>
            <a:ext cx="2956740" cy="253767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6536" y="221502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伪代码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44888" y="270891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从堆的起点开始，遍历整个堆，回收未被标记的对象，将已被标记的对象的标记抹去。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087" y="4293096"/>
            <a:ext cx="4671465" cy="23014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88711" y="3919354"/>
            <a:ext cx="1944216" cy="383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清除后堆的状态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61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dirty="0" err="1" smtClean="0">
                <a:solidFill>
                  <a:srgbClr val="4F271C"/>
                </a:solidFill>
                <a:ea typeface="宋体" pitchFamily="2" charset="-122"/>
              </a:rPr>
              <a:t>HotSpot</a:t>
            </a:r>
            <a:r>
              <a:rPr lang="en-US" altLang="zh-CN" smtClean="0">
                <a:solidFill>
                  <a:srgbClr val="4F271C"/>
                </a:solidFill>
                <a:ea typeface="宋体" pitchFamily="2" charset="-122"/>
              </a:rPr>
              <a:t>-GC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7851" y="1844824"/>
            <a:ext cx="382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Serial GC:</a:t>
            </a:r>
            <a:endParaRPr lang="en-US" altLang="zh-CN" sz="11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5235" y="2636912"/>
            <a:ext cx="4400274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Heap:</a:t>
            </a:r>
          </a:p>
          <a:p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  </a:t>
            </a:r>
            <a:r>
              <a:rPr lang="en-US" altLang="zh-CN" sz="3600" b="1" dirty="0" err="1" smtClean="0">
                <a:solidFill>
                  <a:srgbClr val="4F271C"/>
                </a:solidFill>
                <a:ea typeface="宋体" pitchFamily="2" charset="-122"/>
              </a:rPr>
              <a:t>GenCollectedHeap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r>
              <a:rPr lang="en-US" altLang="zh-CN" sz="3600" b="1" dirty="0" smtClean="0">
                <a:solidFill>
                  <a:srgbClr val="4F271C"/>
                </a:solidFill>
                <a:ea typeface="宋体" pitchFamily="2" charset="-122"/>
              </a:rPr>
              <a:t>Policy:</a:t>
            </a:r>
          </a:p>
          <a:p>
            <a:r>
              <a:rPr lang="en-US" altLang="zh-CN" sz="3600" b="1" dirty="0">
                <a:solidFill>
                  <a:srgbClr val="4F271C"/>
                </a:solidFill>
                <a:ea typeface="宋体" pitchFamily="2" charset="-122"/>
              </a:rPr>
              <a:t>  </a:t>
            </a:r>
            <a:r>
              <a:rPr lang="en-US" altLang="zh-CN" sz="3600" b="1" dirty="0" err="1">
                <a:solidFill>
                  <a:srgbClr val="4F271C"/>
                </a:solidFill>
                <a:ea typeface="宋体" pitchFamily="2" charset="-122"/>
              </a:rPr>
              <a:t>MarkSweepPolicy</a:t>
            </a:r>
            <a:endParaRPr lang="en-US" altLang="zh-CN" sz="3600" b="1" dirty="0" smtClean="0">
              <a:solidFill>
                <a:srgbClr val="4F271C"/>
              </a:solidFill>
              <a:ea typeface="宋体" pitchFamily="2" charset="-122"/>
            </a:endParaRPr>
          </a:p>
          <a:p>
            <a:endParaRPr lang="en-US" altLang="zh-CN" sz="11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04" y="2337387"/>
            <a:ext cx="5677392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6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为</a:t>
            </a:r>
            <a:r>
              <a:rPr lang="en-US" altLang="zh-CN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C</a:t>
            </a: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语言实现</a:t>
            </a:r>
            <a:r>
              <a:rPr lang="en-US" altLang="zh-CN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GC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是否可以为</a:t>
            </a:r>
            <a:r>
              <a:rPr lang="en-US" altLang="zh-CN" dirty="0"/>
              <a:t>C</a:t>
            </a:r>
            <a:r>
              <a:rPr lang="zh-CN" altLang="en-US" dirty="0"/>
              <a:t>语言通过封装</a:t>
            </a:r>
            <a:r>
              <a:rPr lang="en-US" altLang="zh-CN" dirty="0"/>
              <a:t>malloc</a:t>
            </a:r>
            <a:r>
              <a:rPr lang="zh-CN" altLang="en-US" dirty="0"/>
              <a:t>函数实现</a:t>
            </a:r>
            <a:r>
              <a:rPr lang="en-US" altLang="zh-CN" dirty="0"/>
              <a:t>C</a:t>
            </a:r>
            <a:r>
              <a:rPr lang="zh-CN" altLang="en-US" dirty="0"/>
              <a:t>语言的</a:t>
            </a:r>
            <a:r>
              <a:rPr lang="en-US" altLang="zh-CN" dirty="0"/>
              <a:t>GC</a:t>
            </a:r>
            <a:r>
              <a:rPr lang="zh-CN" altLang="en-US" dirty="0"/>
              <a:t>呢？</a:t>
            </a:r>
            <a:endParaRPr lang="en-US" altLang="zh-CN" dirty="0"/>
          </a:p>
          <a:p>
            <a:r>
              <a:rPr lang="zh-CN" altLang="en-US" dirty="0"/>
              <a:t>答案是可以的。</a:t>
            </a:r>
            <a:endParaRPr lang="en-US" altLang="zh-CN" dirty="0"/>
          </a:p>
          <a:p>
            <a:r>
              <a:rPr lang="zh-CN" altLang="en-US" dirty="0"/>
              <a:t>首先</a:t>
            </a:r>
            <a:r>
              <a:rPr lang="en-US" altLang="zh-CN" dirty="0" err="1"/>
              <a:t>gcInit</a:t>
            </a:r>
            <a:r>
              <a:rPr lang="en-US" altLang="zh-CN" dirty="0"/>
              <a:t>()</a:t>
            </a:r>
            <a:r>
              <a:rPr lang="zh-CN" altLang="en-US" dirty="0"/>
              <a:t>生成自己维护的堆，然后使用</a:t>
            </a:r>
            <a:r>
              <a:rPr lang="en-US" altLang="zh-CN" dirty="0" err="1"/>
              <a:t>gcAlloc</a:t>
            </a:r>
            <a:r>
              <a:rPr lang="en-US" altLang="zh-CN" dirty="0"/>
              <a:t>()</a:t>
            </a:r>
            <a:r>
              <a:rPr lang="zh-CN" altLang="en-US" dirty="0"/>
              <a:t>来实现</a:t>
            </a:r>
            <a:r>
              <a:rPr lang="en-US" altLang="zh-CN" dirty="0"/>
              <a:t>malloc</a:t>
            </a:r>
            <a:r>
              <a:rPr lang="zh-CN" altLang="en-US" dirty="0"/>
              <a:t>的功能，</a:t>
            </a:r>
            <a:r>
              <a:rPr lang="en-US" altLang="zh-CN" dirty="0" err="1"/>
              <a:t>gcAlloc</a:t>
            </a:r>
            <a:r>
              <a:rPr lang="en-US" altLang="zh-CN" dirty="0"/>
              <a:t>()</a:t>
            </a:r>
            <a:r>
              <a:rPr lang="zh-CN" altLang="en-US" dirty="0"/>
              <a:t>将在我们自己的堆上申请空间，并在空间没有的时候去调用</a:t>
            </a:r>
            <a:r>
              <a:rPr lang="en-US" altLang="zh-CN" dirty="0"/>
              <a:t>garbage </a:t>
            </a:r>
            <a:r>
              <a:rPr lang="en-US" altLang="zh-CN" dirty="0" err="1"/>
              <a:t>collecte</a:t>
            </a:r>
            <a:r>
              <a:rPr lang="zh-CN" altLang="en-US" dirty="0"/>
              <a:t>。最后结束</a:t>
            </a:r>
            <a:r>
              <a:rPr lang="en-US" altLang="zh-CN" dirty="0" err="1"/>
              <a:t>destroyGC</a:t>
            </a:r>
            <a:r>
              <a:rPr lang="en-US" altLang="zh-CN" dirty="0"/>
              <a:t>()</a:t>
            </a:r>
            <a:r>
              <a:rPr lang="zh-CN" altLang="en-US" dirty="0"/>
              <a:t>就可以了。</a:t>
            </a:r>
            <a:endParaRPr lang="en-US" altLang="zh-CN" dirty="0"/>
          </a:p>
          <a:p>
            <a:r>
              <a:rPr lang="zh-CN" altLang="en-US" dirty="0"/>
              <a:t>我们详细探究了一份</a:t>
            </a:r>
            <a:r>
              <a:rPr lang="en-US" altLang="zh-CN" dirty="0"/>
              <a:t>C</a:t>
            </a:r>
            <a:r>
              <a:rPr lang="zh-CN" altLang="en-US" dirty="0"/>
              <a:t>语言的</a:t>
            </a:r>
            <a:r>
              <a:rPr lang="en-US" altLang="zh-CN" dirty="0"/>
              <a:t>GC</a:t>
            </a:r>
            <a:r>
              <a:rPr lang="zh-CN" altLang="en-US" dirty="0"/>
              <a:t>的开源代码，把代码重新抄写一遍并在此同时学习代码书写的规范和</a:t>
            </a:r>
            <a:r>
              <a:rPr lang="en-US" altLang="zh-CN" dirty="0"/>
              <a:t>log</a:t>
            </a:r>
            <a:r>
              <a:rPr lang="zh-CN" altLang="en-US" dirty="0"/>
              <a:t>的技巧等等。在此基础上，尝试了自己动手来写</a:t>
            </a:r>
            <a:r>
              <a:rPr lang="en-US" altLang="zh-CN" dirty="0"/>
              <a:t>C</a:t>
            </a:r>
            <a:r>
              <a:rPr lang="zh-CN" altLang="en-US" dirty="0"/>
              <a:t>语言的</a:t>
            </a:r>
            <a:r>
              <a:rPr lang="en-US" altLang="zh-CN" dirty="0"/>
              <a:t>GC</a:t>
            </a:r>
            <a:r>
              <a:rPr lang="zh-CN" altLang="en-US" dirty="0"/>
              <a:t>程序。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3740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总结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0375" y="2132856"/>
            <a:ext cx="9036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在调研过程中，我们学习若干经典算法，精析最经典的</a:t>
            </a:r>
            <a:r>
              <a:rPr lang="en-US" altLang="zh-CN" dirty="0" err="1"/>
              <a:t>jvmGC</a:t>
            </a:r>
            <a:r>
              <a:rPr lang="zh-CN" altLang="en-US" dirty="0"/>
              <a:t>实现，了解最先进</a:t>
            </a:r>
            <a:r>
              <a:rPr lang="en-US" altLang="zh-CN" dirty="0"/>
              <a:t>GC</a:t>
            </a:r>
            <a:r>
              <a:rPr lang="zh-CN" altLang="en-US" dirty="0"/>
              <a:t>思想，学习了代码书写的规范，尝试到每一个变量每一个函数的亲手落实，和其他小组进行交流探讨，对</a:t>
            </a:r>
            <a:r>
              <a:rPr lang="en-US" altLang="zh-CN" dirty="0"/>
              <a:t>GC</a:t>
            </a:r>
            <a:r>
              <a:rPr lang="zh-CN" altLang="en-US" dirty="0"/>
              <a:t>有了一定的了解和认识，并收获了一段丰富的学习经历。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47862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854462" y="1988840"/>
            <a:ext cx="2592288" cy="126710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sz="96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END.</a:t>
            </a:r>
            <a:endParaRPr lang="zh-CN" altLang="en-US" sz="96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92426" y="3861048"/>
            <a:ext cx="2116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Thank you!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98697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GC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标记</a:t>
            </a:r>
            <a:r>
              <a:rPr lang="en-US" altLang="zh-CN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清除算法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5" name="AutoShape 2" descr="“悬挂指针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0374" y="1916832"/>
            <a:ext cx="903617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en-US" dirty="0"/>
              <a:t>实现简单，不移动对象，与保守</a:t>
            </a:r>
            <a:r>
              <a:rPr lang="en-US" altLang="zh-CN" dirty="0"/>
              <a:t>GC</a:t>
            </a:r>
            <a:r>
              <a:rPr lang="zh-CN" altLang="en-US" dirty="0"/>
              <a:t>算法兼容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sz="2000" b="1" dirty="0" smtClean="0"/>
              <a:t>缺点：</a:t>
            </a:r>
            <a:r>
              <a:rPr lang="zh-CN" altLang="en-US" dirty="0"/>
              <a:t>分配时产生空间碎片，遍历链表导致分配速度慢，与写时复制技术（进程内存共享）不兼容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000" b="1" dirty="0" smtClean="0"/>
              <a:t>优化策略：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zh-CN" altLang="en-US" b="1" dirty="0"/>
              <a:t>分配速度慢</a:t>
            </a:r>
            <a:r>
              <a:rPr lang="zh-CN" altLang="en-US" dirty="0"/>
              <a:t>：创建多个空闲链表</a:t>
            </a:r>
            <a:r>
              <a:rPr lang="en-US" altLang="zh-CN" dirty="0"/>
              <a:t>——</a:t>
            </a:r>
            <a:r>
              <a:rPr lang="zh-CN" altLang="en-US" dirty="0"/>
              <a:t>长度为</a:t>
            </a:r>
            <a:r>
              <a:rPr lang="en-US" altLang="zh-CN" dirty="0"/>
              <a:t>1</a:t>
            </a:r>
            <a:r>
              <a:rPr lang="zh-CN" altLang="en-US" dirty="0"/>
              <a:t>字节的空间、长度为</a:t>
            </a:r>
            <a:r>
              <a:rPr lang="en-US" altLang="zh-CN" dirty="0"/>
              <a:t>2</a:t>
            </a:r>
            <a:r>
              <a:rPr lang="zh-CN" altLang="en-US" dirty="0"/>
              <a:t>字节的空间</a:t>
            </a:r>
            <a:r>
              <a:rPr lang="en-US" altLang="zh-CN" dirty="0"/>
              <a:t>.......</a:t>
            </a:r>
            <a:r>
              <a:rPr lang="zh-CN" altLang="en-US" dirty="0"/>
              <a:t>长度大于</a:t>
            </a:r>
            <a:r>
              <a:rPr lang="en-US" altLang="zh-CN" dirty="0"/>
              <a:t>100</a:t>
            </a:r>
            <a:r>
              <a:rPr lang="zh-CN" altLang="en-US" dirty="0"/>
              <a:t>字节的空间（通常很少申请较大空间的分块）</a:t>
            </a:r>
          </a:p>
          <a:p>
            <a:r>
              <a:rPr lang="zh-CN" altLang="en-US" b="1" dirty="0"/>
              <a:t>碎片化</a:t>
            </a:r>
            <a:r>
              <a:rPr lang="zh-CN" altLang="en-US" dirty="0"/>
              <a:t>：</a:t>
            </a:r>
            <a:r>
              <a:rPr lang="en-US" altLang="zh-CN" dirty="0" err="1"/>
              <a:t>BiBOP</a:t>
            </a:r>
            <a:r>
              <a:rPr lang="zh-CN" altLang="en-US" dirty="0"/>
              <a:t>法，即把堆分割成固定大小的块，特定大小的对象只能由同样大小的块分配空间。但这样可能导致很多同样大小的空间未被利用，未彻底解决碎片化问题。</a:t>
            </a:r>
          </a:p>
          <a:p>
            <a:r>
              <a:rPr lang="zh-CN" altLang="en-US" b="1" dirty="0"/>
              <a:t>不兼容写时复制</a:t>
            </a:r>
            <a:r>
              <a:rPr lang="zh-CN" altLang="en-US" dirty="0"/>
              <a:t>：位图标记法，标记的位处于对象的头，使得更改标记位（即使不重写对象）也需要复制共享内存的数据，冗余复制过多。为此我们单独为标志位制作一张表格（每个字分配一位），标记是对表格进行操作。由于所有对象的位集中在一起，可以快速消除标志位。</a:t>
            </a:r>
          </a:p>
          <a:p>
            <a:r>
              <a:rPr lang="zh-CN" altLang="en-US" b="1" dirty="0"/>
              <a:t>清除花费时间过多</a:t>
            </a:r>
            <a:r>
              <a:rPr lang="zh-CN" altLang="en-US" dirty="0"/>
              <a:t>：延迟清除法，即如果能用清除操作分配空间，则返回分块，否则先标记，再调用延迟清除函数进行分配。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08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1_TP10352479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70B6C7-96FA-4D84-90CD-07101C1F8B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用于大学课程的学术演示文稿（纸张和铅笔设计）</Template>
  <TotalTime>0</TotalTime>
  <Words>4865</Words>
  <Application>Microsoft Office PowerPoint</Application>
  <PresentationFormat>A4 纸张(210x297 毫米)</PresentationFormat>
  <Paragraphs>539</Paragraphs>
  <Slides>83</Slides>
  <Notes>83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0" baseType="lpstr">
      <vt:lpstr>华文仿宋</vt:lpstr>
      <vt:lpstr>宋体</vt:lpstr>
      <vt:lpstr>Calibri</vt:lpstr>
      <vt:lpstr>Tw Cen MT</vt:lpstr>
      <vt:lpstr>Wingdings</vt:lpstr>
      <vt:lpstr>Wingdings 2</vt:lpstr>
      <vt:lpstr>AcademicPresentation1_TP10352479</vt:lpstr>
      <vt:lpstr>JAVA Garbage  Collection </vt:lpstr>
      <vt:lpstr>What we have done ?</vt:lpstr>
      <vt:lpstr>What’s JVM GC ?</vt:lpstr>
      <vt:lpstr>Why it is needed ?</vt:lpstr>
      <vt:lpstr>GC标记-清除算法</vt:lpstr>
      <vt:lpstr>GC标记-清除算法</vt:lpstr>
      <vt:lpstr>GC标记-清除算法</vt:lpstr>
      <vt:lpstr>GC标记-清除算法</vt:lpstr>
      <vt:lpstr>GC标记-清除算法</vt:lpstr>
      <vt:lpstr>引用计数算法</vt:lpstr>
      <vt:lpstr>引用计数算法</vt:lpstr>
      <vt:lpstr>引用计数算法</vt:lpstr>
      <vt:lpstr>引用计数算法</vt:lpstr>
      <vt:lpstr>引用计数算法</vt:lpstr>
      <vt:lpstr>GC复制算法</vt:lpstr>
      <vt:lpstr>GC复制算法</vt:lpstr>
      <vt:lpstr>GC复制算法</vt:lpstr>
      <vt:lpstr>GC复制算法</vt:lpstr>
      <vt:lpstr>GC复制算法</vt:lpstr>
      <vt:lpstr>GC标记-压缩算法</vt:lpstr>
      <vt:lpstr>GC标记-压缩算法</vt:lpstr>
      <vt:lpstr>GC标记-压缩算法</vt:lpstr>
      <vt:lpstr>GC标记-压缩算法</vt:lpstr>
      <vt:lpstr>GC标记-压缩算法</vt:lpstr>
      <vt:lpstr>GC标记-压缩算法</vt:lpstr>
      <vt:lpstr>分代垃圾回收</vt:lpstr>
      <vt:lpstr>分代垃圾回收</vt:lpstr>
      <vt:lpstr>分代垃圾回收</vt:lpstr>
      <vt:lpstr>分代垃圾回收</vt:lpstr>
      <vt:lpstr>分代垃圾回收</vt:lpstr>
      <vt:lpstr>分代垃圾回收</vt:lpstr>
      <vt:lpstr>增量式垃圾回收</vt:lpstr>
      <vt:lpstr>增量式垃圾回收</vt:lpstr>
      <vt:lpstr>增量式垃圾回收</vt:lpstr>
      <vt:lpstr>增量式垃圾回收</vt:lpstr>
      <vt:lpstr>增量式垃圾回收</vt:lpstr>
      <vt:lpstr>增量式垃圾回收</vt:lpstr>
      <vt:lpstr>JAVA Garbage Collector</vt:lpstr>
      <vt:lpstr>JAVA Garbage Collector</vt:lpstr>
      <vt:lpstr>JAVA Garbage Collector</vt:lpstr>
      <vt:lpstr>JAVA Garbage Collector</vt:lpstr>
      <vt:lpstr>GC state of the art</vt:lpstr>
      <vt:lpstr>Android O GC</vt:lpstr>
      <vt:lpstr>Android O GC</vt:lpstr>
      <vt:lpstr>Android O GC</vt:lpstr>
      <vt:lpstr>Android O GC</vt:lpstr>
      <vt:lpstr>Android O GC</vt:lpstr>
      <vt:lpstr>Android O GC</vt:lpstr>
      <vt:lpstr>Android O GC</vt:lpstr>
      <vt:lpstr>Android O GC</vt:lpstr>
      <vt:lpstr>Android O GC</vt:lpstr>
      <vt:lpstr>Android O GC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Oracle默认JVM </vt:lpstr>
      <vt:lpstr>PowerPoint 演示文稿</vt:lpstr>
      <vt:lpstr>HotSpot</vt:lpstr>
      <vt:lpstr>PowerPoint 演示文稿</vt:lpstr>
      <vt:lpstr>HotSpot-GC初始化</vt:lpstr>
      <vt:lpstr>HotSpot-GC初始化</vt:lpstr>
      <vt:lpstr>HotSpot-gc/shared 公共模块</vt:lpstr>
      <vt:lpstr>HotSpot-gc/shared 公共模块</vt:lpstr>
      <vt:lpstr>HotSpot-gc/shared 公共模块</vt:lpstr>
      <vt:lpstr>HotSpot-gc/shared 公共模块</vt:lpstr>
      <vt:lpstr>HotSpot-gc/shared 公共模块</vt:lpstr>
      <vt:lpstr>HotSpot-gc/shared 公共模块</vt:lpstr>
      <vt:lpstr>HotSpot-gc/shared 公共模块</vt:lpstr>
      <vt:lpstr>HotSpot-gc/shared 公共模块</vt:lpstr>
      <vt:lpstr>HotSpot-gc/shared 公共模块</vt:lpstr>
      <vt:lpstr>HotSpot-gc/shared 公共模块</vt:lpstr>
      <vt:lpstr>HotSpot-GC</vt:lpstr>
      <vt:lpstr>为C语言实现GC</vt:lpstr>
      <vt:lpstr>总结</vt:lpstr>
      <vt:lpstr>END.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2018-01-13T05:40:23Z</dcterms:created>
  <dcterms:modified xsi:type="dcterms:W3CDTF">2018-01-13T13:53:43Z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TC101671252052</vt:lpwstr>
  </property>
</Properties>
</file>